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4_9ED90DDF.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6"/>
  </p:notesMasterIdLst>
  <p:sldIdLst>
    <p:sldId id="260" r:id="rId5"/>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790C35-DCB5-79A9-425B-9EC27FF68E07}" name="Ross Kilgour" initials="RK" userId="S::ross.kilgour_lethbridge.ca#ext#@uleth.onmicrosoft.com::10f8a780-50d3-45dd-a2ea-67b7ca8c821f" providerId="AD"/>
  <p188:author id="{7FC2BEEF-0508-CBBE-B43D-D67BA140D5D7}" name="Wilson, Brie" initials="" userId="S::gabrielle.wilson@uleth.ca::8890667f-e64a-4feb-96f3-88f624ef16d1" providerId="AD"/>
  <p188:author id="{C0ECC2F9-B1A3-98AA-BDAE-624A4E271DF4}" name="Laberge, Hannah" initials="LH" userId="S::h.laberge@uleth.ca::e9fac8f1-a94d-48e1-9a57-5dc68e23b3c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AA8"/>
    <a:srgbClr val="E0DFDA"/>
    <a:srgbClr val="FCC3FA"/>
    <a:srgbClr val="64F3DF"/>
    <a:srgbClr val="46F43C"/>
    <a:srgbClr val="F8817D"/>
    <a:srgbClr val="FB99F7"/>
    <a:srgbClr val="E6B2E0"/>
    <a:srgbClr val="BB73C5"/>
    <a:srgbClr val="9754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3B3A8B-AE40-1FD6-10A4-D5061E09FFB9}" v="12" dt="2024-04-03T17:33:26.068"/>
    <p1510:client id="{2A66B860-88FC-B2A7-FC26-FB4D12F13517}" v="99" dt="2024-04-03T17:32:05.204"/>
    <p1510:client id="{3433DED4-0F72-6C15-B300-7971BBB7F906}" v="2" dt="2024-04-03T17:45:53.546"/>
    <p1510:client id="{3A2B812F-3ECB-433A-AF63-02F8307CBF94}" v="88" dt="2024-04-02T20:53:35.587"/>
    <p1510:client id="{3FCE1A08-B5B0-483A-A0BD-20D6602FCC4D}" v="9" dt="2024-04-03T17:17:39.493"/>
    <p1510:client id="{4F431837-91CD-A04A-AEAC-7180B92EC001}" v="63" dt="2024-04-03T16:35:34.915"/>
    <p1510:client id="{5B5E754F-E6C3-A445-B05E-9A3DC98D7F1B}" v="1964" dt="2024-04-03T17:54:51.613"/>
    <p1510:client id="{5F41F648-F53C-3539-F336-0C4DF9D0A2E9}" v="19" dt="2024-04-03T17:37:27.624"/>
    <p1510:client id="{B21313CB-99DA-4FE3-9E71-A54516A04DC1}" v="30" dt="2024-04-03T03:11:43.976"/>
    <p1510:client id="{DC79A41A-65AB-F9B0-4D79-1E7155C56FB0}" v="42" dt="2024-04-03T17:40:51.469"/>
    <p1510:client id="{DD231A58-88AC-4462-B7A3-D0E56228FC3D}" v="604" dt="2024-04-03T02:49:39.945"/>
    <p1510:client id="{DE61DEEA-43B0-496E-B032-E3F813522FEC}" v="360" dt="2024-04-03T02:17:40.5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modernComment_104_9ED90DDF.xml><?xml version="1.0" encoding="utf-8"?>
<p188:cmLst xmlns:a="http://schemas.openxmlformats.org/drawingml/2006/main" xmlns:r="http://schemas.openxmlformats.org/officeDocument/2006/relationships" xmlns:p188="http://schemas.microsoft.com/office/powerpoint/2018/8/main">
  <p188:cm id="{722131F4-A651-4D78-AC13-4A24E46DC9A6}" authorId="{00790C35-DCB5-79A9-425B-9EC27FF68E07}" status="resolved" created="2024-04-03T16:26:56.146" complete="100000">
    <ac:deMkLst xmlns:ac="http://schemas.microsoft.com/office/drawing/2013/main/command">
      <pc:docMk xmlns:pc="http://schemas.microsoft.com/office/powerpoint/2013/main/command"/>
      <pc:sldMk xmlns:pc="http://schemas.microsoft.com/office/powerpoint/2013/main/command" cId="2665024991" sldId="260"/>
      <ac:spMk id="27" creationId="{C00655E0-9513-10C3-F013-4075A4313E84}"/>
    </ac:deMkLst>
    <p188:txBody>
      <a:bodyPr/>
      <a:lstStyle/>
      <a:p>
        <a:r>
          <a:rPr lang="en-US"/>
          <a:t>Suggest taking a new line after the colon, so the second part of the title is all on one line.</a:t>
        </a:r>
      </a:p>
    </p188:txBody>
    <p188:extLst>
      <p:ext xmlns:p="http://schemas.openxmlformats.org/presentationml/2006/main" uri="{57CB4572-C831-44C2-8A1C-0ADB6CCDFE69}">
        <p223:reactions xmlns:p223="http://schemas.microsoft.com/office/powerpoint/2022/03/main">
          <p223:rxn type="👍">
            <p223:instance time="2024-04-03T17:08:20.074" authorId="{C0ECC2F9-B1A3-98AA-BDAE-624A4E271DF4}"/>
          </p223:rxn>
        </p223:reactions>
      </p:ext>
    </p188:extLst>
  </p188:cm>
  <p188:cm id="{B806E6E1-CE34-43AB-AB4B-6FEFA4072D94}" authorId="{00790C35-DCB5-79A9-425B-9EC27FF68E07}" status="resolved" created="2024-04-03T16:28:30.993" complete="100000">
    <ac:txMkLst xmlns:ac="http://schemas.microsoft.com/office/drawing/2013/main/command">
      <pc:docMk xmlns:pc="http://schemas.microsoft.com/office/powerpoint/2013/main/command"/>
      <pc:sldMk xmlns:pc="http://schemas.microsoft.com/office/powerpoint/2013/main/command" cId="2665024991" sldId="260"/>
      <ac:spMk id="26" creationId="{0C1AD7A5-DF24-8C88-5BA4-1F506DB4929E}"/>
      <ac:txMk cp="0">
        <ac:context len="490" hash="1440523533"/>
      </ac:txMk>
    </ac:txMkLst>
    <p188:pos x="4860098" y="3557391"/>
    <p188:txBody>
      <a:bodyPr/>
      <a:lstStyle/>
      <a:p>
        <a:r>
          <a:rPr lang="en-US"/>
          <a:t>less restrictive, and conducive to a healthy and sustainable community.</a:t>
        </a:r>
      </a:p>
    </p188:txBody>
  </p188:cm>
  <p188:cm id="{40BAC0ED-08B0-463F-9C12-C0C0D5DCEDA6}" authorId="{00790C35-DCB5-79A9-425B-9EC27FF68E07}" status="resolved" created="2024-04-03T16:30:05.559" complete="100000">
    <ac:txMkLst xmlns:ac="http://schemas.microsoft.com/office/drawing/2013/main/command">
      <pc:docMk xmlns:pc="http://schemas.microsoft.com/office/powerpoint/2013/main/command"/>
      <pc:sldMk xmlns:pc="http://schemas.microsoft.com/office/powerpoint/2013/main/command" cId="2665024991" sldId="260"/>
      <ac:spMk id="26" creationId="{0C1AD7A5-DF24-8C88-5BA4-1F506DB4929E}"/>
      <ac:txMk cp="0">
        <ac:context len="490" hash="1440523533"/>
      </ac:txMk>
    </ac:txMkLst>
    <p188:pos x="2204580" y="6814158"/>
    <p188:txBody>
      <a:bodyPr/>
      <a:lstStyle/>
      <a:p>
        <a:r>
          <a:rPr lang="en-US"/>
          <a:t>Should this be "the LUB's role in land provision"?</a:t>
        </a:r>
      </a:p>
    </p188:txBody>
  </p188:cm>
  <p188:cm id="{1E688D43-6AB7-432B-8FBF-40B1CF258DD2}" authorId="{00790C35-DCB5-79A9-425B-9EC27FF68E07}" status="resolved" created="2024-04-03T16:31:48.297" complete="100000">
    <ac:deMkLst xmlns:ac="http://schemas.microsoft.com/office/drawing/2013/main/command">
      <pc:docMk xmlns:pc="http://schemas.microsoft.com/office/powerpoint/2013/main/command"/>
      <pc:sldMk xmlns:pc="http://schemas.microsoft.com/office/powerpoint/2013/main/command" cId="2665024991" sldId="260"/>
      <ac:spMk id="12" creationId="{A8093A8A-DC16-26C8-716F-01C7CCB70501}"/>
    </ac:deMkLst>
    <p188:txBody>
      <a:bodyPr/>
      <a:lstStyle/>
      <a:p>
        <a:r>
          <a:rPr lang="en-US"/>
          <a:t>Taking a new line after the colon could avoid having just one word on the second line.</a:t>
        </a:r>
      </a:p>
    </p188:txBody>
  </p188:cm>
  <p188:cm id="{DC72CC60-C6E7-4C09-9099-66A22AD410D0}" authorId="{00790C35-DCB5-79A9-425B-9EC27FF68E07}" status="resolved" created="2024-04-03T16:32:10.361" complete="100000">
    <ac:txMkLst xmlns:ac="http://schemas.microsoft.com/office/drawing/2013/main/command">
      <pc:docMk xmlns:pc="http://schemas.microsoft.com/office/powerpoint/2013/main/command"/>
      <pc:sldMk xmlns:pc="http://schemas.microsoft.com/office/powerpoint/2013/main/command" cId="2665024991" sldId="260"/>
      <ac:spMk id="12" creationId="{A8093A8A-DC16-26C8-716F-01C7CCB70501}"/>
      <ac:txMk cp="0">
        <ac:context len="1174" hash="2047411492"/>
      </ac:txMk>
    </ac:txMkLst>
    <p188:pos x="8267178" y="10622071"/>
    <p188:txBody>
      <a:bodyPr/>
      <a:lstStyle/>
      <a:p>
        <a:r>
          <a:rPr lang="en-US"/>
          <a:t>Delete 'follows'?</a:t>
        </a:r>
      </a:p>
    </p188:txBody>
  </p188:cm>
  <p188:cm id="{48F6EAD9-0904-4642-BEAE-1D8D92767DBE}" authorId="{00790C35-DCB5-79A9-425B-9EC27FF68E07}" status="resolved" created="2024-04-03T16:33:19.723" complete="100000">
    <ac:txMkLst xmlns:ac="http://schemas.microsoft.com/office/drawing/2013/main/command">
      <pc:docMk xmlns:pc="http://schemas.microsoft.com/office/powerpoint/2013/main/command"/>
      <pc:sldMk xmlns:pc="http://schemas.microsoft.com/office/powerpoint/2013/main/command" cId="2665024991" sldId="260"/>
      <ac:spMk id="9" creationId="{B2EFA17B-28AF-0B25-A504-A72E6AE400DC}"/>
      <ac:txMk cp="0">
        <ac:context len="1098" hash="20618348"/>
      </ac:txMk>
    </ac:txMkLst>
    <p188:pos x="3607495" y="3557391"/>
    <p188:txBody>
      <a:bodyPr/>
      <a:lstStyle/>
      <a:p>
        <a:r>
          <a:rPr lang="en-US"/>
          <a:t>Technically the Planning &amp; Design department (both Planning and Development teams were there), but if that doesn't fit don't worry about it.</a:t>
        </a:r>
      </a:p>
    </p188:txBody>
  </p188:cm>
  <p188:cm id="{B3356ECF-A3F6-4C5F-9CFF-F846AD9786FE}" authorId="{00790C35-DCB5-79A9-425B-9EC27FF68E07}" status="resolved" created="2024-04-03T16:33:35.848" complete="100000">
    <ac:deMkLst xmlns:ac="http://schemas.microsoft.com/office/drawing/2013/main/command">
      <pc:docMk xmlns:pc="http://schemas.microsoft.com/office/powerpoint/2013/main/command"/>
      <pc:sldMk xmlns:pc="http://schemas.microsoft.com/office/powerpoint/2013/main/command" cId="2665024991" sldId="260"/>
      <ac:spMk id="9" creationId="{B2EFA17B-28AF-0B25-A504-A72E6AE400DC}"/>
    </ac:deMkLst>
    <p188:txBody>
      <a:bodyPr/>
      <a:lstStyle/>
      <a:p>
        <a:r>
          <a:rPr lang="en-US"/>
          <a:t>"Engagement was translated actionable" - missing word: into?</a:t>
        </a:r>
      </a:p>
    </p188:txBody>
  </p188:cm>
  <p188:cm id="{9081C447-25A7-4158-9446-AD381CCAAF4B}" authorId="{00790C35-DCB5-79A9-425B-9EC27FF68E07}" status="resolved" created="2024-04-03T16:35:34.915" complete="100000">
    <ac:txMkLst xmlns:ac="http://schemas.microsoft.com/office/drawing/2013/main/command">
      <pc:docMk xmlns:pc="http://schemas.microsoft.com/office/powerpoint/2013/main/command"/>
      <pc:sldMk xmlns:pc="http://schemas.microsoft.com/office/powerpoint/2013/main/command" cId="2665024991" sldId="260"/>
      <ac:graphicFrameMk id="36" creationId="{E71745F9-78F0-9192-C18E-3F84CCA5D391}"/>
      <ac:tblMk/>
      <ac:tcMk rowId="1856995131" colId="1221826561"/>
      <ac:txMk cp="0" len="5">
        <ac:context len="112" hash="3283896015"/>
      </ac:txMk>
    </ac:txMkLst>
    <p188:pos x="6563638" y="5511452"/>
    <p188:txBody>
      <a:bodyPr/>
      <a:lstStyle/>
      <a:p>
        <a:r>
          <a:rPr lang="en-US"/>
          <a:t>Allowing?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AF9119-704A-44E0-ADEB-35EB50EB6DE4}" type="datetimeFigureOut">
              <a:rPr lang="en-CA" smtClean="0"/>
              <a:t>2024-04-03</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82306-B6FE-4843-8BE6-B0675FA14D46}" type="slidenum">
              <a:rPr lang="en-CA" smtClean="0"/>
              <a:t>‹#›</a:t>
            </a:fld>
            <a:endParaRPr lang="en-CA"/>
          </a:p>
        </p:txBody>
      </p:sp>
    </p:spTree>
    <p:extLst>
      <p:ext uri="{BB962C8B-B14F-4D97-AF65-F5344CB8AC3E}">
        <p14:creationId xmlns:p14="http://schemas.microsoft.com/office/powerpoint/2010/main" val="3667346752"/>
      </p:ext>
    </p:extLst>
  </p:cSld>
  <p:clrMap bg1="lt1" tx1="dk1" bg2="lt2" tx2="dk2" accent1="accent1" accent2="accent2" accent3="accent3" accent4="accent4" accent5="accent5" accent6="accent6" hlink="hlink" folHlink="folHlink"/>
  <p:notesStyle>
    <a:lvl1pPr marL="0" algn="l" defTabSz="4701196" rtl="0" eaLnBrk="1" latinLnBrk="0" hangingPunct="1">
      <a:defRPr sz="6172" kern="1200">
        <a:solidFill>
          <a:schemeClr val="tx1"/>
        </a:solidFill>
        <a:latin typeface="+mn-lt"/>
        <a:ea typeface="+mn-ea"/>
        <a:cs typeface="+mn-cs"/>
      </a:defRPr>
    </a:lvl1pPr>
    <a:lvl2pPr marL="2350600" algn="l" defTabSz="4701196" rtl="0" eaLnBrk="1" latinLnBrk="0" hangingPunct="1">
      <a:defRPr sz="6172" kern="1200">
        <a:solidFill>
          <a:schemeClr val="tx1"/>
        </a:solidFill>
        <a:latin typeface="+mn-lt"/>
        <a:ea typeface="+mn-ea"/>
        <a:cs typeface="+mn-cs"/>
      </a:defRPr>
    </a:lvl2pPr>
    <a:lvl3pPr marL="4701196" algn="l" defTabSz="4701196" rtl="0" eaLnBrk="1" latinLnBrk="0" hangingPunct="1">
      <a:defRPr sz="6172" kern="1200">
        <a:solidFill>
          <a:schemeClr val="tx1"/>
        </a:solidFill>
        <a:latin typeface="+mn-lt"/>
        <a:ea typeface="+mn-ea"/>
        <a:cs typeface="+mn-cs"/>
      </a:defRPr>
    </a:lvl3pPr>
    <a:lvl4pPr marL="7051793" algn="l" defTabSz="4701196" rtl="0" eaLnBrk="1" latinLnBrk="0" hangingPunct="1">
      <a:defRPr sz="6172" kern="1200">
        <a:solidFill>
          <a:schemeClr val="tx1"/>
        </a:solidFill>
        <a:latin typeface="+mn-lt"/>
        <a:ea typeface="+mn-ea"/>
        <a:cs typeface="+mn-cs"/>
      </a:defRPr>
    </a:lvl4pPr>
    <a:lvl5pPr marL="9402389" algn="l" defTabSz="4701196" rtl="0" eaLnBrk="1" latinLnBrk="0" hangingPunct="1">
      <a:defRPr sz="6172" kern="1200">
        <a:solidFill>
          <a:schemeClr val="tx1"/>
        </a:solidFill>
        <a:latin typeface="+mn-lt"/>
        <a:ea typeface="+mn-ea"/>
        <a:cs typeface="+mn-cs"/>
      </a:defRPr>
    </a:lvl5pPr>
    <a:lvl6pPr marL="11752989" algn="l" defTabSz="4701196" rtl="0" eaLnBrk="1" latinLnBrk="0" hangingPunct="1">
      <a:defRPr sz="6172" kern="1200">
        <a:solidFill>
          <a:schemeClr val="tx1"/>
        </a:solidFill>
        <a:latin typeface="+mn-lt"/>
        <a:ea typeface="+mn-ea"/>
        <a:cs typeface="+mn-cs"/>
      </a:defRPr>
    </a:lvl6pPr>
    <a:lvl7pPr marL="14103586" algn="l" defTabSz="4701196" rtl="0" eaLnBrk="1" latinLnBrk="0" hangingPunct="1">
      <a:defRPr sz="6172" kern="1200">
        <a:solidFill>
          <a:schemeClr val="tx1"/>
        </a:solidFill>
        <a:latin typeface="+mn-lt"/>
        <a:ea typeface="+mn-ea"/>
        <a:cs typeface="+mn-cs"/>
      </a:defRPr>
    </a:lvl7pPr>
    <a:lvl8pPr marL="16454186" algn="l" defTabSz="4701196" rtl="0" eaLnBrk="1" latinLnBrk="0" hangingPunct="1">
      <a:defRPr sz="6172" kern="1200">
        <a:solidFill>
          <a:schemeClr val="tx1"/>
        </a:solidFill>
        <a:latin typeface="+mn-lt"/>
        <a:ea typeface="+mn-ea"/>
        <a:cs typeface="+mn-cs"/>
      </a:defRPr>
    </a:lvl8pPr>
    <a:lvl9pPr marL="18804786" algn="l" defTabSz="4701196" rtl="0" eaLnBrk="1" latinLnBrk="0" hangingPunct="1">
      <a:defRPr sz="617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Who: Planning and development department, local businesses, business/ industrial sector</a:t>
            </a:r>
          </a:p>
          <a:p>
            <a:pPr marL="0" marR="0" lvl="0" indent="0" algn="l" defTabSz="1234142" rtl="0" eaLnBrk="1" fontAlgn="auto" latinLnBrk="0" hangingPunct="1">
              <a:lnSpc>
                <a:spcPct val="100000"/>
              </a:lnSpc>
              <a:spcBef>
                <a:spcPts val="0"/>
              </a:spcBef>
              <a:spcAft>
                <a:spcPts val="0"/>
              </a:spcAft>
              <a:buClrTx/>
              <a:buSzTx/>
              <a:buFontTx/>
              <a:buNone/>
              <a:tabLst/>
              <a:defRPr/>
            </a:pPr>
            <a:r>
              <a:rPr lang="en-US"/>
              <a:t>What: </a:t>
            </a:r>
            <a:r>
              <a:rPr lang="en-US">
                <a:latin typeface="Calibri"/>
                <a:cs typeface="Calibri"/>
              </a:rPr>
              <a:t>The Land Use Bylaw (LUB) renewal project aims to restructure the LUB to meet changing community need and the objectives of the Municipal Development Plan, with the goal to be less restrictive and shape the kind of communities Lethbridge citizens want to live, visit, and do business in. </a:t>
            </a:r>
            <a:endParaRPr lang="en-US"/>
          </a:p>
          <a:p>
            <a:r>
              <a:rPr lang="en-US"/>
              <a:t>Where: the City of Lethbridge</a:t>
            </a:r>
          </a:p>
          <a:p>
            <a:r>
              <a:rPr lang="en-US"/>
              <a:t>When: the process will take place from 2023-2026</a:t>
            </a:r>
          </a:p>
          <a:p>
            <a:r>
              <a:rPr lang="en-US"/>
              <a:t>How: by engaging with the theory, literature, etc. and city planners to determine the city’s ideas to make business easier </a:t>
            </a:r>
          </a:p>
          <a:p>
            <a:pPr marL="0" marR="0" lvl="0" indent="0" algn="l" defTabSz="1234142" rtl="0" eaLnBrk="1" fontAlgn="auto" latinLnBrk="0" hangingPunct="1">
              <a:lnSpc>
                <a:spcPct val="100000"/>
              </a:lnSpc>
              <a:spcBef>
                <a:spcPts val="0"/>
              </a:spcBef>
              <a:spcAft>
                <a:spcPts val="0"/>
              </a:spcAft>
              <a:buClrTx/>
              <a:buSzTx/>
              <a:buFontTx/>
              <a:buNone/>
              <a:tabLst/>
              <a:defRPr/>
            </a:pPr>
            <a:r>
              <a:rPr lang="en-US"/>
              <a:t>Why: to make </a:t>
            </a:r>
            <a:r>
              <a:rPr lang="en-US">
                <a:latin typeface="Calibri"/>
                <a:cs typeface="Calibri"/>
              </a:rPr>
              <a:t>the City less restrictive and shape the kind of communities Lethbridge citizens want to live, visit, and do business in. </a:t>
            </a:r>
            <a:endParaRPr lang="en-US"/>
          </a:p>
          <a:p>
            <a:endParaRPr lang="en-US"/>
          </a:p>
        </p:txBody>
      </p:sp>
      <p:sp>
        <p:nvSpPr>
          <p:cNvPr id="4" name="Slide Number Placeholder 3"/>
          <p:cNvSpPr>
            <a:spLocks noGrp="1"/>
          </p:cNvSpPr>
          <p:nvPr>
            <p:ph type="sldNum" sz="quarter" idx="5"/>
          </p:nvPr>
        </p:nvSpPr>
        <p:spPr/>
        <p:txBody>
          <a:bodyPr/>
          <a:lstStyle/>
          <a:p>
            <a:fld id="{EE782306-B6FE-4843-8BE6-B0675FA14D46}" type="slidenum">
              <a:rPr lang="en-CA" smtClean="0"/>
              <a:t>1</a:t>
            </a:fld>
            <a:endParaRPr lang="en-CA"/>
          </a:p>
        </p:txBody>
      </p:sp>
    </p:spTree>
    <p:extLst>
      <p:ext uri="{BB962C8B-B14F-4D97-AF65-F5344CB8AC3E}">
        <p14:creationId xmlns:p14="http://schemas.microsoft.com/office/powerpoint/2010/main" val="2801013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846652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20308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59259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72305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945660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09064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smtClean="0"/>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96849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smtClean="0"/>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29479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22063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466235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086207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764DE79-268F-4C1A-8933-263129D2AF90}" type="datetimeFigureOut">
              <a:rPr lang="en-US" smtClean="0"/>
              <a:t>4/3/2024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15728978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3" Type="http://schemas.microsoft.com/office/2018/10/relationships/comments" Target="../comments/modernComment_104_9ED90DDF.xm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5" Type="http://schemas.openxmlformats.org/officeDocument/2006/relationships/image" Target="../media/image12.sv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470"/>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9E625B2-CAEC-0520-2996-5C506E95B9B8}"/>
              </a:ext>
            </a:extLst>
          </p:cNvPr>
          <p:cNvSpPr/>
          <p:nvPr/>
        </p:nvSpPr>
        <p:spPr>
          <a:xfrm>
            <a:off x="0" y="1"/>
            <a:ext cx="43891200" cy="3790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C153CBB0-C7CB-A4F5-9CAF-C42C5C511E27}"/>
              </a:ext>
            </a:extLst>
          </p:cNvPr>
          <p:cNvGrpSpPr/>
          <p:nvPr/>
        </p:nvGrpSpPr>
        <p:grpSpPr>
          <a:xfrm>
            <a:off x="26822400" y="1274722"/>
            <a:ext cx="16125148" cy="2810119"/>
            <a:chOff x="15011157" y="436659"/>
            <a:chExt cx="4995967" cy="839720"/>
          </a:xfrm>
        </p:grpSpPr>
        <p:sp>
          <p:nvSpPr>
            <p:cNvPr id="17" name="Rectangle 16">
              <a:extLst>
                <a:ext uri="{FF2B5EF4-FFF2-40B4-BE49-F238E27FC236}">
                  <a16:creationId xmlns:a16="http://schemas.microsoft.com/office/drawing/2014/main" id="{8E67059E-AFFD-C119-E416-2F8EDC641B01}"/>
                </a:ext>
              </a:extLst>
            </p:cNvPr>
            <p:cNvSpPr/>
            <p:nvPr/>
          </p:nvSpPr>
          <p:spPr>
            <a:xfrm>
              <a:off x="15011157" y="436659"/>
              <a:ext cx="4995967" cy="839720"/>
            </a:xfrm>
            <a:prstGeom prst="rect">
              <a:avLst/>
            </a:prstGeom>
            <a:solidFill>
              <a:schemeClr val="bg1"/>
            </a:solid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sz="21673"/>
            </a:p>
          </p:txBody>
        </p:sp>
        <p:pic>
          <p:nvPicPr>
            <p:cNvPr id="21" name="Picture 20" descr="A logo for a company&#10;&#10;Description automatically generated">
              <a:extLst>
                <a:ext uri="{FF2B5EF4-FFF2-40B4-BE49-F238E27FC236}">
                  <a16:creationId xmlns:a16="http://schemas.microsoft.com/office/drawing/2014/main" id="{57498F47-06C6-AFF4-8C65-844840B8047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20912" y="509559"/>
              <a:ext cx="2692562" cy="706797"/>
            </a:xfrm>
            <a:prstGeom prst="rect">
              <a:avLst/>
            </a:prstGeom>
          </p:spPr>
        </p:pic>
        <p:pic>
          <p:nvPicPr>
            <p:cNvPr id="24" name="Picture 23" descr="A close-up of logos&#10;&#10;Description automatically generated">
              <a:extLst>
                <a:ext uri="{FF2B5EF4-FFF2-40B4-BE49-F238E27FC236}">
                  <a16:creationId xmlns:a16="http://schemas.microsoft.com/office/drawing/2014/main" id="{660EFD67-4091-49A5-8843-906F89FE1804}"/>
                </a:ext>
              </a:extLst>
            </p:cNvPr>
            <p:cNvPicPr>
              <a:picLocks noChangeAspect="1"/>
            </p:cNvPicPr>
            <p:nvPr/>
          </p:nvPicPr>
          <p:blipFill rotWithShape="1">
            <a:blip r:embed="rId5">
              <a:extLst>
                <a:ext uri="{28A0092B-C50C-407E-A947-70E740481C1C}">
                  <a14:useLocalDpi xmlns:a14="http://schemas.microsoft.com/office/drawing/2010/main" val="0"/>
                </a:ext>
              </a:extLst>
            </a:blip>
            <a:srcRect l="9545" t="19006" r="8985" b="53216"/>
            <a:stretch/>
          </p:blipFill>
          <p:spPr>
            <a:xfrm>
              <a:off x="17913474" y="502284"/>
              <a:ext cx="2072954" cy="706796"/>
            </a:xfrm>
            <a:prstGeom prst="rect">
              <a:avLst/>
            </a:prstGeom>
          </p:spPr>
        </p:pic>
      </p:grpSp>
      <p:sp>
        <p:nvSpPr>
          <p:cNvPr id="27" name="TextBox 26">
            <a:extLst>
              <a:ext uri="{FF2B5EF4-FFF2-40B4-BE49-F238E27FC236}">
                <a16:creationId xmlns:a16="http://schemas.microsoft.com/office/drawing/2014/main" id="{C00655E0-9513-10C3-F013-4075A4313E84}"/>
              </a:ext>
            </a:extLst>
          </p:cNvPr>
          <p:cNvSpPr txBox="1">
            <a:spLocks/>
          </p:cNvSpPr>
          <p:nvPr/>
        </p:nvSpPr>
        <p:spPr>
          <a:xfrm>
            <a:off x="691512" y="662786"/>
            <a:ext cx="25260030" cy="2123658"/>
          </a:xfrm>
          <a:prstGeom prst="rect">
            <a:avLst/>
          </a:prstGeom>
          <a:noFill/>
        </p:spPr>
        <p:txBody>
          <a:bodyPr wrap="square" lIns="91440" tIns="45720" rIns="91440" bIns="45720" rtlCol="0" anchor="t">
            <a:spAutoFit/>
          </a:bodyPr>
          <a:lstStyle/>
          <a:p>
            <a:r>
              <a:rPr lang="en-US" sz="6600" b="1">
                <a:solidFill>
                  <a:schemeClr val="bg1"/>
                </a:solidFill>
                <a:latin typeface="Gontserrat"/>
              </a:rPr>
              <a:t>Land Use Bylaw Renewal Project</a:t>
            </a:r>
            <a:endParaRPr lang="en-US">
              <a:solidFill>
                <a:schemeClr val="bg1"/>
              </a:solidFill>
            </a:endParaRPr>
          </a:p>
          <a:p>
            <a:r>
              <a:rPr lang="en-US" sz="6600" b="1">
                <a:solidFill>
                  <a:schemeClr val="bg1"/>
                </a:solidFill>
                <a:latin typeface="Gontserrat"/>
              </a:rPr>
              <a:t> Translating Planning Theory to Planning Practice</a:t>
            </a:r>
            <a:endParaRPr lang="en-US">
              <a:solidFill>
                <a:schemeClr val="bg1"/>
              </a:solidFill>
            </a:endParaRPr>
          </a:p>
        </p:txBody>
      </p:sp>
      <p:sp>
        <p:nvSpPr>
          <p:cNvPr id="28" name="TextBox 27">
            <a:extLst>
              <a:ext uri="{FF2B5EF4-FFF2-40B4-BE49-F238E27FC236}">
                <a16:creationId xmlns:a16="http://schemas.microsoft.com/office/drawing/2014/main" id="{7FD9CB54-62F9-FEEC-A301-5117FE62E3BE}"/>
              </a:ext>
            </a:extLst>
          </p:cNvPr>
          <p:cNvSpPr txBox="1">
            <a:spLocks/>
          </p:cNvSpPr>
          <p:nvPr/>
        </p:nvSpPr>
        <p:spPr>
          <a:xfrm>
            <a:off x="691512" y="2680828"/>
            <a:ext cx="27132374" cy="2308324"/>
          </a:xfrm>
          <a:prstGeom prst="rect">
            <a:avLst/>
          </a:prstGeom>
          <a:noFill/>
        </p:spPr>
        <p:txBody>
          <a:bodyPr wrap="square" rtlCol="0">
            <a:spAutoFit/>
          </a:bodyPr>
          <a:lstStyle/>
          <a:p>
            <a:r>
              <a:rPr lang="en-US" sz="4800" b="1">
                <a:solidFill>
                  <a:schemeClr val="bg1"/>
                </a:solidFill>
                <a:latin typeface="Gontserrat" panose="00000500000000000000" pitchFamily="2" charset="0"/>
              </a:rPr>
              <a:t>Authors</a:t>
            </a:r>
            <a:r>
              <a:rPr lang="en-US" sz="4800">
                <a:solidFill>
                  <a:schemeClr val="bg1"/>
                </a:solidFill>
                <a:latin typeface="Gontserrat" panose="00000500000000000000" pitchFamily="2" charset="0"/>
              </a:rPr>
              <a:t>: Hannah Laberge &amp; Brie Wilson     </a:t>
            </a:r>
          </a:p>
          <a:p>
            <a:r>
              <a:rPr lang="en-US" sz="4800" b="1">
                <a:solidFill>
                  <a:schemeClr val="bg1"/>
                </a:solidFill>
                <a:latin typeface="Gontserrat" panose="00000500000000000000" pitchFamily="2" charset="0"/>
              </a:rPr>
              <a:t>Faculty Supervisor</a:t>
            </a:r>
            <a:r>
              <a:rPr lang="en-US" sz="4800">
                <a:solidFill>
                  <a:schemeClr val="bg1"/>
                </a:solidFill>
                <a:latin typeface="Gontserrat" panose="00000500000000000000" pitchFamily="2" charset="0"/>
              </a:rPr>
              <a:t>: Lars Hallstrom	    </a:t>
            </a:r>
            <a:r>
              <a:rPr lang="en-US" sz="4800" b="1">
                <a:solidFill>
                  <a:schemeClr val="bg1"/>
                </a:solidFill>
                <a:latin typeface="Gontserrat" panose="00000500000000000000" pitchFamily="2" charset="0"/>
              </a:rPr>
              <a:t>City Supervisors</a:t>
            </a:r>
            <a:r>
              <a:rPr lang="en-US" sz="4800">
                <a:solidFill>
                  <a:schemeClr val="bg1"/>
                </a:solidFill>
                <a:latin typeface="Gontserrat" panose="00000500000000000000" pitchFamily="2" charset="0"/>
              </a:rPr>
              <a:t>: Ross Kilgour &amp; Genesis </a:t>
            </a:r>
            <a:r>
              <a:rPr lang="en-US" sz="4800" err="1">
                <a:solidFill>
                  <a:schemeClr val="bg1"/>
                </a:solidFill>
                <a:latin typeface="Gontserrat" panose="00000500000000000000" pitchFamily="2" charset="0"/>
              </a:rPr>
              <a:t>Molesky</a:t>
            </a:r>
            <a:endParaRPr lang="en-CA" sz="4800">
              <a:solidFill>
                <a:schemeClr val="bg1"/>
              </a:solidFill>
              <a:latin typeface="Gontserrat" panose="00000500000000000000" pitchFamily="2" charset="0"/>
            </a:endParaRPr>
          </a:p>
          <a:p>
            <a:endParaRPr lang="en-CA" sz="4800">
              <a:solidFill>
                <a:schemeClr val="bg1"/>
              </a:solidFill>
              <a:latin typeface="Gontserrat" panose="00000500000000000000" pitchFamily="2" charset="0"/>
            </a:endParaRPr>
          </a:p>
        </p:txBody>
      </p:sp>
      <p:sp>
        <p:nvSpPr>
          <p:cNvPr id="29" name="Rectangle 28">
            <a:extLst>
              <a:ext uri="{FF2B5EF4-FFF2-40B4-BE49-F238E27FC236}">
                <a16:creationId xmlns:a16="http://schemas.microsoft.com/office/drawing/2014/main" id="{26517D4B-26BB-CE96-13E5-D03503EE356F}"/>
              </a:ext>
            </a:extLst>
          </p:cNvPr>
          <p:cNvSpPr/>
          <p:nvPr/>
        </p:nvSpPr>
        <p:spPr>
          <a:xfrm>
            <a:off x="1" y="4537191"/>
            <a:ext cx="43891200" cy="34316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sz="13478"/>
          </a:p>
        </p:txBody>
      </p:sp>
      <p:sp>
        <p:nvSpPr>
          <p:cNvPr id="2" name="Rectangle 1">
            <a:extLst>
              <a:ext uri="{FF2B5EF4-FFF2-40B4-BE49-F238E27FC236}">
                <a16:creationId xmlns:a16="http://schemas.microsoft.com/office/drawing/2014/main" id="{50046FA3-48FB-3471-C9A1-36C1F3A1BFCF}"/>
              </a:ext>
            </a:extLst>
          </p:cNvPr>
          <p:cNvSpPr/>
          <p:nvPr/>
        </p:nvSpPr>
        <p:spPr>
          <a:xfrm>
            <a:off x="401051" y="5327196"/>
            <a:ext cx="10168620" cy="14947687"/>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endParaRPr lang="en-CA">
              <a:highlight>
                <a:srgbClr val="FFFF00"/>
              </a:highlight>
            </a:endParaRPr>
          </a:p>
        </p:txBody>
      </p:sp>
      <p:sp>
        <p:nvSpPr>
          <p:cNvPr id="3" name="Rectangle 2">
            <a:extLst>
              <a:ext uri="{FF2B5EF4-FFF2-40B4-BE49-F238E27FC236}">
                <a16:creationId xmlns:a16="http://schemas.microsoft.com/office/drawing/2014/main" id="{B267A743-B09A-41DE-F1B4-656A892DFD1F}"/>
              </a:ext>
            </a:extLst>
          </p:cNvPr>
          <p:cNvSpPr/>
          <p:nvPr/>
        </p:nvSpPr>
        <p:spPr>
          <a:xfrm>
            <a:off x="11012783" y="5315393"/>
            <a:ext cx="16935627" cy="12218582"/>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endParaRPr lang="en-CA">
              <a:highlight>
                <a:srgbClr val="FFFF00"/>
              </a:highlight>
            </a:endParaRPr>
          </a:p>
        </p:txBody>
      </p:sp>
      <p:sp>
        <p:nvSpPr>
          <p:cNvPr id="4" name="Rectangle 3">
            <a:extLst>
              <a:ext uri="{FF2B5EF4-FFF2-40B4-BE49-F238E27FC236}">
                <a16:creationId xmlns:a16="http://schemas.microsoft.com/office/drawing/2014/main" id="{F76F0613-6B89-EA5A-C148-2072B1EE7F9B}"/>
              </a:ext>
            </a:extLst>
          </p:cNvPr>
          <p:cNvSpPr/>
          <p:nvPr/>
        </p:nvSpPr>
        <p:spPr>
          <a:xfrm>
            <a:off x="28159287" y="22830078"/>
            <a:ext cx="15477794" cy="9743417"/>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endParaRPr lang="en-CA">
              <a:highlight>
                <a:srgbClr val="FFFF00"/>
              </a:highlight>
            </a:endParaRPr>
          </a:p>
        </p:txBody>
      </p:sp>
      <p:sp>
        <p:nvSpPr>
          <p:cNvPr id="5" name="Rectangle 4">
            <a:extLst>
              <a:ext uri="{FF2B5EF4-FFF2-40B4-BE49-F238E27FC236}">
                <a16:creationId xmlns:a16="http://schemas.microsoft.com/office/drawing/2014/main" id="{45214AE9-55EA-5946-83DB-01499BE6BD9D}"/>
              </a:ext>
            </a:extLst>
          </p:cNvPr>
          <p:cNvSpPr/>
          <p:nvPr/>
        </p:nvSpPr>
        <p:spPr>
          <a:xfrm>
            <a:off x="28159287" y="5341702"/>
            <a:ext cx="15477792" cy="17108718"/>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r>
              <a:rPr lang="en-CA" err="1">
                <a:highlight>
                  <a:srgbClr val="FFFF00"/>
                </a:highlight>
                <a:cs typeface="Calibri"/>
              </a:rPr>
              <a:t>Strial</a:t>
            </a:r>
            <a:r>
              <a:rPr lang="en-CA">
                <a:highlight>
                  <a:srgbClr val="FFFF00"/>
                </a:highlight>
                <a:cs typeface="Calibri"/>
              </a:rPr>
              <a:t> Business</a:t>
            </a:r>
            <a:endParaRPr lang="en-CA">
              <a:highlight>
                <a:srgbClr val="FFFF00"/>
              </a:highlight>
            </a:endParaRPr>
          </a:p>
        </p:txBody>
      </p:sp>
      <p:sp>
        <p:nvSpPr>
          <p:cNvPr id="7" name="Rectangle 6">
            <a:extLst>
              <a:ext uri="{FF2B5EF4-FFF2-40B4-BE49-F238E27FC236}">
                <a16:creationId xmlns:a16="http://schemas.microsoft.com/office/drawing/2014/main" id="{599B1561-A036-B8F9-B060-46B1AB238958}"/>
              </a:ext>
            </a:extLst>
          </p:cNvPr>
          <p:cNvSpPr/>
          <p:nvPr/>
        </p:nvSpPr>
        <p:spPr>
          <a:xfrm>
            <a:off x="10966203" y="17819836"/>
            <a:ext cx="16955732" cy="14753658"/>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endParaRPr lang="en-CA">
              <a:highlight>
                <a:srgbClr val="FFFF00"/>
              </a:highlight>
            </a:endParaRPr>
          </a:p>
        </p:txBody>
      </p:sp>
      <p:sp>
        <p:nvSpPr>
          <p:cNvPr id="8" name="Rectangle 7">
            <a:extLst>
              <a:ext uri="{FF2B5EF4-FFF2-40B4-BE49-F238E27FC236}">
                <a16:creationId xmlns:a16="http://schemas.microsoft.com/office/drawing/2014/main" id="{3F850BC7-3A64-1C54-C423-988A78D7652B}"/>
              </a:ext>
            </a:extLst>
          </p:cNvPr>
          <p:cNvSpPr/>
          <p:nvPr/>
        </p:nvSpPr>
        <p:spPr>
          <a:xfrm>
            <a:off x="433972" y="25836080"/>
            <a:ext cx="10232787" cy="6737414"/>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endParaRPr lang="en-CA">
              <a:highlight>
                <a:srgbClr val="FFFF00"/>
              </a:highlight>
            </a:endParaRPr>
          </a:p>
        </p:txBody>
      </p:sp>
      <p:sp>
        <p:nvSpPr>
          <p:cNvPr id="9" name="TextBox 12">
            <a:extLst>
              <a:ext uri="{FF2B5EF4-FFF2-40B4-BE49-F238E27FC236}">
                <a16:creationId xmlns:a16="http://schemas.microsoft.com/office/drawing/2014/main" id="{B2EFA17B-28AF-0B25-A504-A72E6AE400DC}"/>
              </a:ext>
            </a:extLst>
          </p:cNvPr>
          <p:cNvSpPr txBox="1"/>
          <p:nvPr/>
        </p:nvSpPr>
        <p:spPr>
          <a:xfrm>
            <a:off x="11272447" y="6579583"/>
            <a:ext cx="16641692" cy="1061829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Bef>
                <a:spcPts val="0"/>
              </a:spcBef>
              <a:spcAft>
                <a:spcPts val="0"/>
              </a:spcAft>
            </a:pPr>
            <a:r>
              <a:rPr lang="en-CA" sz="3600" b="0" i="0" u="none" strike="noStrike">
                <a:solidFill>
                  <a:srgbClr val="0E101A"/>
                </a:solidFill>
                <a:effectLst/>
              </a:rPr>
              <a:t>We synthesized City planner feedback to develop criteria to help streamline land use districts and uses employing the following process:  </a:t>
            </a:r>
          </a:p>
          <a:p>
            <a:pPr algn="l">
              <a:spcBef>
                <a:spcPts val="0"/>
              </a:spcBef>
              <a:spcAft>
                <a:spcPts val="0"/>
              </a:spcAft>
            </a:pPr>
            <a:endParaRPr lang="en-CA" sz="3600" b="1" i="0" u="none" strike="noStrike">
              <a:solidFill>
                <a:srgbClr val="0E101A"/>
              </a:solidFill>
              <a:effectLst/>
            </a:endParaRPr>
          </a:p>
          <a:p>
            <a:pPr algn="l">
              <a:spcBef>
                <a:spcPts val="0"/>
              </a:spcBef>
              <a:spcAft>
                <a:spcPts val="0"/>
              </a:spcAft>
            </a:pPr>
            <a:r>
              <a:rPr lang="en-CA" sz="3600" b="1" i="0" u="none" strike="noStrike">
                <a:solidFill>
                  <a:srgbClr val="0E101A"/>
                </a:solidFill>
                <a:effectLst/>
              </a:rPr>
              <a:t>Phase One: Engagement</a:t>
            </a:r>
            <a:endParaRPr lang="en-CA" sz="3600" b="0" i="0" u="none" strike="noStrike">
              <a:solidFill>
                <a:srgbClr val="0E101A"/>
              </a:solidFill>
              <a:effectLst/>
            </a:endParaRPr>
          </a:p>
          <a:p>
            <a:pPr algn="l">
              <a:spcBef>
                <a:spcPts val="0"/>
              </a:spcBef>
              <a:spcAft>
                <a:spcPts val="0"/>
              </a:spcAft>
            </a:pPr>
            <a:r>
              <a:rPr lang="en-CA" sz="3600" b="0" i="0" u="none" strike="noStrike">
                <a:solidFill>
                  <a:srgbClr val="0E101A"/>
                </a:solidFill>
                <a:effectLst/>
              </a:rPr>
              <a:t>1.</a:t>
            </a:r>
            <a:r>
              <a:rPr lang="en-CA" sz="3600" b="0" i="1" u="none" strike="noStrike">
                <a:solidFill>
                  <a:srgbClr val="0E101A"/>
                </a:solidFill>
                <a:effectLst/>
              </a:rPr>
              <a:t> Engagement: </a:t>
            </a:r>
            <a:r>
              <a:rPr lang="en-CA" sz="3600" b="0" i="0" u="none" strike="noStrike">
                <a:solidFill>
                  <a:srgbClr val="0E101A"/>
                </a:solidFill>
                <a:effectLst/>
              </a:rPr>
              <a:t>Students engaged with the City of Lethbridge's Planning and Design Department to record the prominent issues and opportunities in the LUB.</a:t>
            </a:r>
          </a:p>
          <a:p>
            <a:pPr algn="l">
              <a:spcBef>
                <a:spcPts val="0"/>
              </a:spcBef>
              <a:spcAft>
                <a:spcPts val="0"/>
              </a:spcAft>
            </a:pPr>
            <a:r>
              <a:rPr lang="en-CA" sz="3600" b="0" i="0" u="none" strike="noStrike">
                <a:solidFill>
                  <a:srgbClr val="0E101A"/>
                </a:solidFill>
                <a:effectLst/>
              </a:rPr>
              <a:t>2.</a:t>
            </a:r>
            <a:r>
              <a:rPr lang="en-CA" sz="3600" b="0" i="1" u="none" strike="noStrike">
                <a:solidFill>
                  <a:srgbClr val="0E101A"/>
                </a:solidFill>
                <a:effectLst/>
              </a:rPr>
              <a:t> Consolidation: </a:t>
            </a:r>
            <a:r>
              <a:rPr lang="en-CA" sz="3600" b="0" i="0" u="none" strike="noStrike">
                <a:solidFill>
                  <a:srgbClr val="0E101A"/>
                </a:solidFill>
                <a:effectLst/>
              </a:rPr>
              <a:t>Engagement was translated into actionable changes to the LUB (see Fig. 1).</a:t>
            </a:r>
          </a:p>
          <a:p>
            <a:pPr algn="l">
              <a:spcBef>
                <a:spcPts val="0"/>
              </a:spcBef>
              <a:spcAft>
                <a:spcPts val="0"/>
              </a:spcAft>
            </a:pPr>
            <a:endParaRPr lang="en-CA" sz="3600" b="0" i="0" u="none" strike="noStrike">
              <a:solidFill>
                <a:srgbClr val="0E101A"/>
              </a:solidFill>
              <a:effectLst/>
            </a:endParaRPr>
          </a:p>
          <a:p>
            <a:pPr algn="l">
              <a:spcBef>
                <a:spcPts val="0"/>
              </a:spcBef>
              <a:spcAft>
                <a:spcPts val="0"/>
              </a:spcAft>
            </a:pPr>
            <a:r>
              <a:rPr lang="en-CA" sz="3600" b="1" i="0" u="none" strike="noStrike">
                <a:solidFill>
                  <a:srgbClr val="0E101A"/>
                </a:solidFill>
                <a:effectLst/>
              </a:rPr>
              <a:t>Phase Two: Analyzing land use district compliance and uses under the current LUB and the proposed LUB (based on the engagement session) </a:t>
            </a:r>
            <a:endParaRPr lang="en-CA" sz="3600" b="0" i="0" u="none" strike="noStrike">
              <a:solidFill>
                <a:srgbClr val="0E101A"/>
              </a:solidFill>
              <a:effectLst/>
            </a:endParaRPr>
          </a:p>
          <a:p>
            <a:pPr algn="l">
              <a:spcBef>
                <a:spcPts val="0"/>
              </a:spcBef>
              <a:spcAft>
                <a:spcPts val="0"/>
              </a:spcAft>
            </a:pPr>
            <a:r>
              <a:rPr lang="en-CA" sz="3600" b="0" i="0" u="none" strike="noStrike">
                <a:solidFill>
                  <a:srgbClr val="0E101A"/>
                </a:solidFill>
                <a:effectLst/>
              </a:rPr>
              <a:t>1.</a:t>
            </a:r>
            <a:r>
              <a:rPr lang="en-CA" sz="3600" b="0" i="1" u="none" strike="noStrike">
                <a:solidFill>
                  <a:srgbClr val="0E101A"/>
                </a:solidFill>
                <a:effectLst/>
              </a:rPr>
              <a:t> Sampling: </a:t>
            </a:r>
            <a:r>
              <a:rPr lang="en-CA" sz="3600" b="0" i="0" u="none" strike="noStrike">
                <a:solidFill>
                  <a:srgbClr val="0E101A"/>
                </a:solidFill>
                <a:effectLst/>
              </a:rPr>
              <a:t>Purposive sampling was used to select an area based on the engagement feedback, proximity to residential developments, and mixture of districts (see Fig. 2) to exemplify the proposed changes to the LUB. </a:t>
            </a:r>
          </a:p>
          <a:p>
            <a:pPr algn="l">
              <a:spcBef>
                <a:spcPts val="0"/>
              </a:spcBef>
              <a:spcAft>
                <a:spcPts val="0"/>
              </a:spcAft>
            </a:pPr>
            <a:r>
              <a:rPr lang="en-CA" sz="3600" b="0" i="0" u="none" strike="noStrike">
                <a:solidFill>
                  <a:srgbClr val="0E101A"/>
                </a:solidFill>
                <a:effectLst/>
              </a:rPr>
              <a:t>2.</a:t>
            </a:r>
            <a:r>
              <a:rPr lang="en-CA" sz="3600" b="0" i="1" u="none" strike="noStrike">
                <a:solidFill>
                  <a:srgbClr val="0E101A"/>
                </a:solidFill>
                <a:effectLst/>
              </a:rPr>
              <a:t> Data Organization: </a:t>
            </a:r>
            <a:r>
              <a:rPr lang="en-CA" sz="3600" b="0" i="0" u="none" strike="noStrike">
                <a:solidFill>
                  <a:srgbClr val="0E101A"/>
                </a:solidFill>
                <a:effectLst/>
              </a:rPr>
              <a:t>Data was organized and collected. Collected data includes address, current owner, proposed district zoning, permitted or discretionary use, and compliance with proposed LUB changes. </a:t>
            </a:r>
          </a:p>
          <a:p>
            <a:pPr algn="l">
              <a:spcBef>
                <a:spcPts val="0"/>
              </a:spcBef>
              <a:spcAft>
                <a:spcPts val="0"/>
              </a:spcAft>
            </a:pPr>
            <a:r>
              <a:rPr lang="en-CA" sz="3600" b="0" i="0" u="none" strike="noStrike">
                <a:solidFill>
                  <a:srgbClr val="0E101A"/>
                </a:solidFill>
                <a:effectLst/>
              </a:rPr>
              <a:t>3.</a:t>
            </a:r>
            <a:r>
              <a:rPr lang="en-CA" sz="3600" b="0" i="1" u="none" strike="noStrike">
                <a:solidFill>
                  <a:srgbClr val="0E101A"/>
                </a:solidFill>
                <a:effectLst/>
              </a:rPr>
              <a:t> Reporting: </a:t>
            </a:r>
            <a:r>
              <a:rPr lang="en-CA" sz="3600" b="0" i="0" u="none" strike="noStrike">
                <a:solidFill>
                  <a:srgbClr val="0E101A"/>
                </a:solidFill>
                <a:effectLst/>
              </a:rPr>
              <a:t>Results were summarized. The data collection and consolidation process was systemized for future applied studies. </a:t>
            </a:r>
          </a:p>
        </p:txBody>
      </p:sp>
      <p:sp>
        <p:nvSpPr>
          <p:cNvPr id="10" name="TextBox 37">
            <a:extLst>
              <a:ext uri="{FF2B5EF4-FFF2-40B4-BE49-F238E27FC236}">
                <a16:creationId xmlns:a16="http://schemas.microsoft.com/office/drawing/2014/main" id="{C720BC00-6AB3-5B14-F619-096468F6737A}"/>
              </a:ext>
            </a:extLst>
          </p:cNvPr>
          <p:cNvSpPr txBox="1"/>
          <p:nvPr/>
        </p:nvSpPr>
        <p:spPr>
          <a:xfrm>
            <a:off x="11408312" y="5758315"/>
            <a:ext cx="16144567"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Methods</a:t>
            </a:r>
          </a:p>
        </p:txBody>
      </p:sp>
      <p:sp>
        <p:nvSpPr>
          <p:cNvPr id="11" name="TextBox 37">
            <a:extLst>
              <a:ext uri="{FF2B5EF4-FFF2-40B4-BE49-F238E27FC236}">
                <a16:creationId xmlns:a16="http://schemas.microsoft.com/office/drawing/2014/main" id="{565E7BA0-90B5-D777-879D-11A61CBF8A4A}"/>
              </a:ext>
            </a:extLst>
          </p:cNvPr>
          <p:cNvSpPr txBox="1"/>
          <p:nvPr/>
        </p:nvSpPr>
        <p:spPr>
          <a:xfrm>
            <a:off x="11436710" y="18118526"/>
            <a:ext cx="15712603"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Analysis</a:t>
            </a:r>
          </a:p>
        </p:txBody>
      </p:sp>
      <p:sp>
        <p:nvSpPr>
          <p:cNvPr id="12" name="TextBox 23">
            <a:extLst>
              <a:ext uri="{FF2B5EF4-FFF2-40B4-BE49-F238E27FC236}">
                <a16:creationId xmlns:a16="http://schemas.microsoft.com/office/drawing/2014/main" id="{A8093A8A-DC16-26C8-716F-01C7CCB70501}"/>
              </a:ext>
            </a:extLst>
          </p:cNvPr>
          <p:cNvSpPr txBox="1"/>
          <p:nvPr/>
        </p:nvSpPr>
        <p:spPr>
          <a:xfrm>
            <a:off x="11499217" y="19079441"/>
            <a:ext cx="15712603" cy="12834283"/>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Bef>
                <a:spcPts val="0"/>
              </a:spcBef>
              <a:spcAft>
                <a:spcPts val="0"/>
              </a:spcAft>
            </a:pPr>
            <a:r>
              <a:rPr lang="en-CA" sz="3600" b="1" i="0" u="sng" strike="noStrike">
                <a:solidFill>
                  <a:srgbClr val="0E101A"/>
                </a:solidFill>
                <a:effectLst/>
              </a:rPr>
              <a:t>Challenges to Effective Implementation of the renewed LUB</a:t>
            </a:r>
            <a:r>
              <a:rPr lang="en-CA" sz="3600" b="0" i="0" u="sng" strike="noStrike">
                <a:solidFill>
                  <a:srgbClr val="0E101A"/>
                </a:solidFill>
                <a:effectLst/>
              </a:rPr>
              <a:t>​</a:t>
            </a:r>
          </a:p>
          <a:p>
            <a:pPr algn="l">
              <a:spcBef>
                <a:spcPts val="0"/>
              </a:spcBef>
              <a:spcAft>
                <a:spcPts val="0"/>
              </a:spcAft>
            </a:pPr>
            <a:endParaRPr lang="en-CA" sz="3600" b="0" i="0" u="none" strike="noStrike">
              <a:solidFill>
                <a:srgbClr val="0E101A"/>
              </a:solidFill>
              <a:effectLst/>
            </a:endParaRPr>
          </a:p>
          <a:p>
            <a:pPr algn="l">
              <a:spcBef>
                <a:spcPts val="0"/>
              </a:spcBef>
              <a:spcAft>
                <a:spcPts val="0"/>
              </a:spcAft>
            </a:pPr>
            <a:r>
              <a:rPr lang="en-CA" sz="3600" b="0" i="1" u="none" strike="noStrike">
                <a:solidFill>
                  <a:srgbClr val="0E101A"/>
                </a:solidFill>
                <a:effectLst/>
              </a:rPr>
              <a:t>The Five I's of implementation (adapted from Nussbaum and </a:t>
            </a:r>
            <a:r>
              <a:rPr lang="en-CA" sz="3600" b="0" i="1" u="none" strike="noStrike" err="1">
                <a:solidFill>
                  <a:srgbClr val="0E101A"/>
                </a:solidFill>
                <a:effectLst/>
              </a:rPr>
              <a:t>Spessot</a:t>
            </a:r>
            <a:r>
              <a:rPr lang="en-CA" sz="3600" b="0" i="1" u="none" strike="noStrike">
                <a:solidFill>
                  <a:srgbClr val="0E101A"/>
                </a:solidFill>
                <a:effectLst/>
              </a:rPr>
              <a:t>, 2017):</a:t>
            </a:r>
            <a:r>
              <a:rPr lang="en-CA" sz="3600" b="0" i="0" u="none" strike="noStrike">
                <a:solidFill>
                  <a:srgbClr val="0E101A"/>
                </a:solidFill>
                <a:effectLst/>
              </a:rPr>
              <a:t>​</a:t>
            </a:r>
          </a:p>
          <a:p>
            <a:pPr algn="l">
              <a:spcBef>
                <a:spcPts val="0"/>
              </a:spcBef>
              <a:spcAft>
                <a:spcPts val="0"/>
              </a:spcAft>
            </a:pPr>
            <a:endParaRPr lang="en-CA" sz="3600" b="0" i="0" u="none" strike="noStrike">
              <a:solidFill>
                <a:srgbClr val="0E101A"/>
              </a:solidFill>
              <a:effectLst/>
            </a:endParaRPr>
          </a:p>
          <a:p>
            <a:pPr algn="l">
              <a:spcBef>
                <a:spcPts val="0"/>
              </a:spcBef>
              <a:spcAft>
                <a:spcPts val="0"/>
              </a:spcAft>
            </a:pPr>
            <a:r>
              <a:rPr lang="en-CA" sz="3600" b="0" i="0" u="none" strike="noStrike">
                <a:solidFill>
                  <a:srgbClr val="0E101A"/>
                </a:solidFill>
                <a:effectLst/>
              </a:rPr>
              <a:t>1.</a:t>
            </a:r>
            <a:r>
              <a:rPr lang="en-CA" sz="3600" b="1" i="0" u="none" strike="noStrike">
                <a:solidFill>
                  <a:srgbClr val="0E101A"/>
                </a:solidFill>
                <a:effectLst/>
              </a:rPr>
              <a:t> Influence: </a:t>
            </a:r>
            <a:r>
              <a:rPr lang="en-CA" sz="3600" b="0" i="0" u="none" strike="noStrike">
                <a:solidFill>
                  <a:srgbClr val="0E101A"/>
                </a:solidFill>
                <a:effectLst/>
              </a:rPr>
              <a:t>Unequal access to knowledge and representation sways urban policy outcomes.​</a:t>
            </a:r>
          </a:p>
          <a:p>
            <a:pPr algn="l">
              <a:spcBef>
                <a:spcPts val="0"/>
              </a:spcBef>
              <a:spcAft>
                <a:spcPts val="0"/>
              </a:spcAft>
            </a:pPr>
            <a:r>
              <a:rPr lang="en-CA" sz="3600" b="0" i="0" u="none" strike="noStrike">
                <a:solidFill>
                  <a:srgbClr val="0E101A"/>
                </a:solidFill>
                <a:effectLst/>
              </a:rPr>
              <a:t>2.</a:t>
            </a:r>
            <a:r>
              <a:rPr lang="en-CA" sz="3600" b="1" i="0" u="none" strike="noStrike">
                <a:solidFill>
                  <a:srgbClr val="0E101A"/>
                </a:solidFill>
                <a:effectLst/>
              </a:rPr>
              <a:t> Inertia: </a:t>
            </a:r>
            <a:r>
              <a:rPr lang="en-CA" sz="3600" b="0" i="0" u="none" strike="noStrike">
                <a:solidFill>
                  <a:srgbClr val="0E101A"/>
                </a:solidFill>
                <a:effectLst/>
              </a:rPr>
              <a:t>Existing urban morphology can slow change and obscure objectives.​</a:t>
            </a:r>
          </a:p>
          <a:p>
            <a:pPr algn="l">
              <a:spcBef>
                <a:spcPts val="0"/>
              </a:spcBef>
              <a:spcAft>
                <a:spcPts val="0"/>
              </a:spcAft>
            </a:pPr>
            <a:r>
              <a:rPr lang="en-CA" sz="3600" b="0" i="0" u="none" strike="noStrike">
                <a:solidFill>
                  <a:srgbClr val="0E101A"/>
                </a:solidFill>
                <a:effectLst/>
              </a:rPr>
              <a:t>3.</a:t>
            </a:r>
            <a:r>
              <a:rPr lang="en-CA" sz="3600" b="1" i="0" u="none" strike="noStrike">
                <a:solidFill>
                  <a:srgbClr val="0E101A"/>
                </a:solidFill>
                <a:effectLst/>
              </a:rPr>
              <a:t> Illiteracy: </a:t>
            </a:r>
            <a:r>
              <a:rPr lang="en-CA" sz="3600" b="0" i="0" u="none" strike="noStrike">
                <a:solidFill>
                  <a:srgbClr val="0E101A"/>
                </a:solidFill>
                <a:effectLst/>
              </a:rPr>
              <a:t>Communication must align with residents' identities to convey anticipated outcomes effectively.​</a:t>
            </a:r>
          </a:p>
          <a:p>
            <a:pPr algn="l">
              <a:spcBef>
                <a:spcPts val="0"/>
              </a:spcBef>
              <a:spcAft>
                <a:spcPts val="0"/>
              </a:spcAft>
            </a:pPr>
            <a:r>
              <a:rPr lang="en-CA" sz="3600" b="0" i="0" u="none" strike="noStrike">
                <a:solidFill>
                  <a:srgbClr val="0E101A"/>
                </a:solidFill>
                <a:effectLst/>
              </a:rPr>
              <a:t>4.</a:t>
            </a:r>
            <a:r>
              <a:rPr lang="en-CA" sz="3600" b="1" i="0" u="none" strike="noStrike">
                <a:solidFill>
                  <a:srgbClr val="0E101A"/>
                </a:solidFill>
                <a:effectLst/>
              </a:rPr>
              <a:t> Inconsistency: </a:t>
            </a:r>
            <a:r>
              <a:rPr lang="en-CA" sz="3600" b="0" i="0" u="none" strike="noStrike">
                <a:solidFill>
                  <a:srgbClr val="0E101A"/>
                </a:solidFill>
                <a:effectLst/>
              </a:rPr>
              <a:t>Unique city contexts require clear communication to ensure the relevance of planning advice.​</a:t>
            </a:r>
          </a:p>
          <a:p>
            <a:pPr algn="l">
              <a:spcBef>
                <a:spcPts val="0"/>
              </a:spcBef>
              <a:spcAft>
                <a:spcPts val="0"/>
              </a:spcAft>
            </a:pPr>
            <a:r>
              <a:rPr lang="en-CA" sz="3600" b="0" i="0" u="none" strike="noStrike">
                <a:solidFill>
                  <a:srgbClr val="0E101A"/>
                </a:solidFill>
                <a:effectLst/>
              </a:rPr>
              <a:t>5.</a:t>
            </a:r>
            <a:r>
              <a:rPr lang="en-CA" sz="3600" b="1" i="0" u="none" strike="noStrike">
                <a:solidFill>
                  <a:srgbClr val="0E101A"/>
                </a:solidFill>
                <a:effectLst/>
              </a:rPr>
              <a:t> Interference: </a:t>
            </a:r>
            <a:r>
              <a:rPr lang="en-CA" sz="3600" b="0" i="0" u="none" strike="noStrike">
                <a:solidFill>
                  <a:srgbClr val="0E101A"/>
                </a:solidFill>
                <a:effectLst/>
              </a:rPr>
              <a:t>Political influences may obstruct best practices, necessitating senior management's role in safeguarding staff independence (Faludi, 1973).</a:t>
            </a:r>
          </a:p>
          <a:p>
            <a:pPr algn="l">
              <a:spcBef>
                <a:spcPts val="0"/>
              </a:spcBef>
              <a:spcAft>
                <a:spcPts val="0"/>
              </a:spcAft>
            </a:pPr>
            <a:endParaRPr lang="en-CA" sz="3600" b="0" i="0" u="none" strike="noStrike">
              <a:solidFill>
                <a:srgbClr val="0E101A"/>
              </a:solidFill>
              <a:effectLst/>
            </a:endParaRPr>
          </a:p>
          <a:p>
            <a:pPr algn="ctr">
              <a:spcBef>
                <a:spcPts val="0"/>
              </a:spcBef>
              <a:spcAft>
                <a:spcPts val="0"/>
              </a:spcAft>
            </a:pPr>
            <a:r>
              <a:rPr lang="en-CA" sz="3600" b="1" i="0" u="sng" strike="noStrike">
                <a:solidFill>
                  <a:srgbClr val="0E101A"/>
                </a:solidFill>
                <a:effectLst/>
              </a:rPr>
              <a:t>Considerations for the renewed LUB: </a:t>
            </a:r>
            <a:endParaRPr lang="en-CA" sz="3600" b="0" i="0" u="none" strike="noStrike">
              <a:solidFill>
                <a:srgbClr val="0E101A"/>
              </a:solidFill>
              <a:effectLst/>
            </a:endParaRPr>
          </a:p>
          <a:p>
            <a:pPr algn="ctr">
              <a:spcBef>
                <a:spcPts val="0"/>
              </a:spcBef>
              <a:spcAft>
                <a:spcPts val="0"/>
              </a:spcAft>
            </a:pPr>
            <a:r>
              <a:rPr lang="en-CA" sz="3600" b="1" i="0" u="sng" strike="noStrike">
                <a:solidFill>
                  <a:srgbClr val="0E101A"/>
                </a:solidFill>
                <a:effectLst/>
              </a:rPr>
              <a:t>The knowledge-practice gap in planning education</a:t>
            </a:r>
          </a:p>
          <a:p>
            <a:pPr algn="l">
              <a:spcBef>
                <a:spcPts val="0"/>
              </a:spcBef>
              <a:spcAft>
                <a:spcPts val="0"/>
              </a:spcAft>
            </a:pPr>
            <a:endParaRPr lang="en-CA" sz="3600" b="0" i="0" u="none" strike="noStrike">
              <a:solidFill>
                <a:srgbClr val="0E101A"/>
              </a:solidFill>
              <a:effectLst/>
            </a:endParaRPr>
          </a:p>
          <a:p>
            <a:pPr marL="571500" indent="-571500" algn="l">
              <a:spcBef>
                <a:spcPts val="0"/>
              </a:spcBef>
              <a:spcAft>
                <a:spcPts val="0"/>
              </a:spcAft>
              <a:buFont typeface="Arial" panose="020B0604020202020204" pitchFamily="34" charset="0"/>
              <a:buChar char="•"/>
            </a:pPr>
            <a:r>
              <a:rPr lang="en-CA" sz="3600" b="0" i="0" u="none" strike="noStrike">
                <a:solidFill>
                  <a:srgbClr val="0E101A"/>
                </a:solidFill>
                <a:effectLst/>
              </a:rPr>
              <a:t>Planning education often relies on random knowledge dissemination through various channels, often divorced from academic planning theory, decreasing policy efficiency (Alexander, 2010).</a:t>
            </a:r>
          </a:p>
          <a:p>
            <a:pPr marL="571500" indent="-571500" algn="l">
              <a:spcBef>
                <a:spcPts val="0"/>
              </a:spcBef>
              <a:spcAft>
                <a:spcPts val="0"/>
              </a:spcAft>
              <a:buFont typeface="Arial" panose="020B0604020202020204" pitchFamily="34" charset="0"/>
              <a:buChar char="•"/>
            </a:pPr>
            <a:r>
              <a:rPr lang="en-CA" sz="3600" b="0" i="0" u="none" strike="noStrike">
                <a:solidFill>
                  <a:srgbClr val="0E101A"/>
                </a:solidFill>
                <a:effectLst/>
              </a:rPr>
              <a:t>To bridge the theory-practice gap in the planning discipline, Moroni (2010) advocates for an ethics-driven framework strengthened by collaboration between theorists and practitioners for effective implementation.</a:t>
            </a:r>
          </a:p>
        </p:txBody>
      </p:sp>
      <p:sp>
        <p:nvSpPr>
          <p:cNvPr id="14" name="TextBox 37">
            <a:extLst>
              <a:ext uri="{FF2B5EF4-FFF2-40B4-BE49-F238E27FC236}">
                <a16:creationId xmlns:a16="http://schemas.microsoft.com/office/drawing/2014/main" id="{DB180EAB-5A9F-2CEF-EB7D-7D400060139B}"/>
              </a:ext>
            </a:extLst>
          </p:cNvPr>
          <p:cNvSpPr txBox="1"/>
          <p:nvPr/>
        </p:nvSpPr>
        <p:spPr>
          <a:xfrm>
            <a:off x="659288" y="5760711"/>
            <a:ext cx="9525481"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Introduction</a:t>
            </a:r>
          </a:p>
        </p:txBody>
      </p:sp>
      <p:sp>
        <p:nvSpPr>
          <p:cNvPr id="16" name="TextBox 37">
            <a:extLst>
              <a:ext uri="{FF2B5EF4-FFF2-40B4-BE49-F238E27FC236}">
                <a16:creationId xmlns:a16="http://schemas.microsoft.com/office/drawing/2014/main" id="{82702ABA-CA25-8A22-92F1-F8D4F72EB670}"/>
              </a:ext>
            </a:extLst>
          </p:cNvPr>
          <p:cNvSpPr txBox="1"/>
          <p:nvPr/>
        </p:nvSpPr>
        <p:spPr>
          <a:xfrm>
            <a:off x="28437019" y="5758315"/>
            <a:ext cx="14947210"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Results</a:t>
            </a:r>
          </a:p>
        </p:txBody>
      </p:sp>
      <p:sp>
        <p:nvSpPr>
          <p:cNvPr id="18" name="TextBox 37">
            <a:extLst>
              <a:ext uri="{FF2B5EF4-FFF2-40B4-BE49-F238E27FC236}">
                <a16:creationId xmlns:a16="http://schemas.microsoft.com/office/drawing/2014/main" id="{9C605A2B-0641-6491-30BC-733F28B2F1E8}"/>
              </a:ext>
            </a:extLst>
          </p:cNvPr>
          <p:cNvSpPr txBox="1"/>
          <p:nvPr/>
        </p:nvSpPr>
        <p:spPr>
          <a:xfrm>
            <a:off x="851793" y="26198892"/>
            <a:ext cx="9397392"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References</a:t>
            </a:r>
          </a:p>
        </p:txBody>
      </p:sp>
      <p:sp>
        <p:nvSpPr>
          <p:cNvPr id="19" name="TextBox 36">
            <a:extLst>
              <a:ext uri="{FF2B5EF4-FFF2-40B4-BE49-F238E27FC236}">
                <a16:creationId xmlns:a16="http://schemas.microsoft.com/office/drawing/2014/main" id="{E84F350B-CF36-D73D-78C6-C74B55D690AA}"/>
              </a:ext>
            </a:extLst>
          </p:cNvPr>
          <p:cNvSpPr txBox="1"/>
          <p:nvPr/>
        </p:nvSpPr>
        <p:spPr>
          <a:xfrm>
            <a:off x="791299" y="27066016"/>
            <a:ext cx="9418299" cy="5478423"/>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0" i="0">
                <a:effectLst/>
                <a:cs typeface="Calibri"/>
              </a:rPr>
              <a:t>Alexander, E. R. (2010). Introduction: Does planning theory affect practice, and if so, how?. </a:t>
            </a:r>
            <a:r>
              <a:rPr lang="en-US" sz="2800" b="0" i="1">
                <a:effectLst/>
                <a:cs typeface="Calibri"/>
              </a:rPr>
              <a:t>Planning Theory</a:t>
            </a:r>
            <a:r>
              <a:rPr lang="en-US" sz="2800" b="0" i="0">
                <a:effectLst/>
                <a:cs typeface="Calibri"/>
              </a:rPr>
              <a:t>,</a:t>
            </a:r>
            <a:r>
              <a:rPr lang="en-US" sz="2800" b="0" i="1">
                <a:effectLst/>
                <a:cs typeface="Calibri"/>
              </a:rPr>
              <a:t> 9</a:t>
            </a:r>
            <a:r>
              <a:rPr lang="en-US" sz="2800" b="0" i="0">
                <a:effectLst/>
                <a:cs typeface="Calibri"/>
              </a:rPr>
              <a:t>(2), 99-107. </a:t>
            </a:r>
            <a:r>
              <a:rPr lang="en-US" sz="2800" b="0" i="0" strike="noStrike">
                <a:effectLst/>
                <a:cs typeface="Calibri"/>
              </a:rPr>
              <a:t>https://doi.org/10.1177/1473095209357862</a:t>
            </a:r>
            <a:r>
              <a:rPr lang="en-US" sz="2800" b="0" i="0">
                <a:effectLst/>
                <a:cs typeface="Calibri"/>
              </a:rPr>
              <a:t> </a:t>
            </a:r>
          </a:p>
          <a:p>
            <a:r>
              <a:rPr lang="en-CA" sz="2800">
                <a:solidFill>
                  <a:srgbClr val="000000"/>
                </a:solidFill>
                <a:effectLst/>
              </a:rPr>
              <a:t>Faludi, A. (1973). </a:t>
            </a:r>
            <a:r>
              <a:rPr lang="en-CA" sz="2800" i="1">
                <a:solidFill>
                  <a:srgbClr val="000000"/>
                </a:solidFill>
                <a:effectLst/>
              </a:rPr>
              <a:t>A reader in planning theory</a:t>
            </a:r>
            <a:r>
              <a:rPr lang="en-CA" sz="2800">
                <a:solidFill>
                  <a:srgbClr val="000000"/>
                </a:solidFill>
                <a:effectLst/>
              </a:rPr>
              <a:t> ([1st]. -- ed., Vol. 5). Pergamon Press. </a:t>
            </a:r>
            <a:r>
              <a:rPr lang="en-CA" sz="2800">
                <a:effectLst/>
              </a:rPr>
              <a:t>https://go.exlibris.link/XkvPFww0 </a:t>
            </a:r>
            <a:r>
              <a:rPr lang="en-US" sz="2800" b="0" i="0">
                <a:effectLst/>
                <a:cs typeface="Calibri"/>
              </a:rPr>
              <a:t> </a:t>
            </a:r>
            <a:endParaRPr lang="en-US" sz="2800">
              <a:cs typeface="Calibri"/>
            </a:endParaRPr>
          </a:p>
          <a:p>
            <a:r>
              <a:rPr lang="en-US" sz="2800" b="0" i="0" strike="noStrike">
                <a:effectLst/>
                <a:cs typeface="Calibri"/>
              </a:rPr>
              <a:t>Moroni, S. (2010). Rethinking the theory and practice of land-use regulation: Towards nomocracy. </a:t>
            </a:r>
            <a:r>
              <a:rPr lang="en-US" sz="2800" b="0" i="1" strike="noStrike">
                <a:effectLst/>
                <a:cs typeface="Calibri"/>
              </a:rPr>
              <a:t>Planning theory</a:t>
            </a:r>
            <a:r>
              <a:rPr lang="en-US" sz="2800" b="0" i="0" strike="noStrike">
                <a:effectLst/>
                <a:cs typeface="Calibri"/>
              </a:rPr>
              <a:t>,</a:t>
            </a:r>
            <a:r>
              <a:rPr lang="en-US" sz="2800" b="0" i="1" strike="noStrike">
                <a:effectLst/>
                <a:cs typeface="Calibri"/>
              </a:rPr>
              <a:t> 9</a:t>
            </a:r>
            <a:r>
              <a:rPr lang="en-US" sz="2800" b="0" i="0" strike="noStrike">
                <a:effectLst/>
                <a:cs typeface="Calibri"/>
              </a:rPr>
              <a:t>(2), 137-155. https://doi.org/10.1177/1473095209357868 </a:t>
            </a:r>
            <a:endParaRPr lang="en-US" sz="2800">
              <a:ea typeface="Times New Roman" panose="02020603050405020304" pitchFamily="18" charset="0"/>
              <a:cs typeface="Times New Roman"/>
            </a:endParaRPr>
          </a:p>
          <a:p>
            <a:r>
              <a:rPr lang="en-US" sz="2800">
                <a:effectLst/>
                <a:ea typeface="Times New Roman" panose="02020603050405020304" pitchFamily="18" charset="0"/>
                <a:cs typeface="Times New Roman"/>
              </a:rPr>
              <a:t>Nussbaum, T., &amp; </a:t>
            </a:r>
            <a:r>
              <a:rPr lang="en-US" sz="2800">
                <a:ea typeface="Times New Roman" panose="02020603050405020304" pitchFamily="18" charset="0"/>
                <a:cs typeface="Times New Roman"/>
              </a:rPr>
              <a:t>Spessot</a:t>
            </a:r>
            <a:r>
              <a:rPr lang="en-US" sz="2800">
                <a:effectLst/>
                <a:ea typeface="Times New Roman" panose="02020603050405020304" pitchFamily="18" charset="0"/>
                <a:cs typeface="Times New Roman"/>
              </a:rPr>
              <a:t>, M. (2019, July 24). The five I’s of failed urban planning. </a:t>
            </a:r>
            <a:r>
              <a:rPr lang="en-US" sz="2800" i="1">
                <a:effectLst/>
                <a:ea typeface="Times New Roman" panose="02020603050405020304" pitchFamily="18" charset="0"/>
                <a:cs typeface="Times New Roman"/>
              </a:rPr>
              <a:t>Policy Options. </a:t>
            </a:r>
            <a:r>
              <a:rPr lang="en-US" sz="2800">
                <a:effectLst/>
                <a:ea typeface="Times New Roman" panose="02020603050405020304" pitchFamily="18" charset="0"/>
                <a:cs typeface="Times New Roman"/>
              </a:rPr>
              <a:t>https://policyoptions.irpp.org/magazines/november-2017/the-five-is-of-failed-urban-planning/</a:t>
            </a:r>
            <a:endParaRPr lang="en-CA" sz="2800">
              <a:effectLst/>
              <a:ea typeface="Times New Roman" panose="02020603050405020304" pitchFamily="18" charset="0"/>
              <a:cs typeface="Times New Roman"/>
            </a:endParaRPr>
          </a:p>
          <a:p>
            <a:endParaRPr lang="en-US" sz="1400" b="0" i="0">
              <a:effectLst/>
              <a:latin typeface="Calibri"/>
              <a:cs typeface="Calibri"/>
            </a:endParaRPr>
          </a:p>
        </p:txBody>
      </p:sp>
      <p:sp>
        <p:nvSpPr>
          <p:cNvPr id="20" name="Rectangle 19">
            <a:extLst>
              <a:ext uri="{FF2B5EF4-FFF2-40B4-BE49-F238E27FC236}">
                <a16:creationId xmlns:a16="http://schemas.microsoft.com/office/drawing/2014/main" id="{2C65E1C0-C92E-5010-74AF-404E4F5D3E2D}"/>
              </a:ext>
            </a:extLst>
          </p:cNvPr>
          <p:cNvSpPr/>
          <p:nvPr/>
        </p:nvSpPr>
        <p:spPr>
          <a:xfrm>
            <a:off x="398308" y="20583724"/>
            <a:ext cx="10204283" cy="4797739"/>
          </a:xfrm>
          <a:prstGeom prst="rect">
            <a:avLst/>
          </a:prstGeom>
          <a:solidFill>
            <a:sysClr val="window" lastClr="FFFFFF"/>
          </a:solidFill>
          <a:ln w="76200" cap="flat" cmpd="sng" algn="ctr">
            <a:solidFill>
              <a:srgbClr val="FFC000"/>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ysClr val="window" lastClr="FFFFFF"/>
                </a:solidFill>
                <a:latin typeface="Calibri" panose="020F0502020204030204"/>
              </a:defRPr>
            </a:lvl1pPr>
            <a:lvl2pPr marL="457200" algn="l" defTabSz="457200" rtl="0" eaLnBrk="1" latinLnBrk="0" hangingPunct="1">
              <a:defRPr sz="1800" kern="1200">
                <a:solidFill>
                  <a:sysClr val="window" lastClr="FFFFFF"/>
                </a:solidFill>
                <a:latin typeface="Calibri" panose="020F0502020204030204"/>
              </a:defRPr>
            </a:lvl2pPr>
            <a:lvl3pPr marL="914400" algn="l" defTabSz="457200" rtl="0" eaLnBrk="1" latinLnBrk="0" hangingPunct="1">
              <a:defRPr sz="1800" kern="1200">
                <a:solidFill>
                  <a:sysClr val="window" lastClr="FFFFFF"/>
                </a:solidFill>
                <a:latin typeface="Calibri" panose="020F0502020204030204"/>
              </a:defRPr>
            </a:lvl3pPr>
            <a:lvl4pPr marL="1371600" algn="l" defTabSz="457200" rtl="0" eaLnBrk="1" latinLnBrk="0" hangingPunct="1">
              <a:defRPr sz="1800" kern="1200">
                <a:solidFill>
                  <a:sysClr val="window" lastClr="FFFFFF"/>
                </a:solidFill>
                <a:latin typeface="Calibri" panose="020F0502020204030204"/>
              </a:defRPr>
            </a:lvl4pPr>
            <a:lvl5pPr marL="1828800" algn="l" defTabSz="457200" rtl="0" eaLnBrk="1" latinLnBrk="0" hangingPunct="1">
              <a:defRPr sz="1800" kern="1200">
                <a:solidFill>
                  <a:sysClr val="window" lastClr="FFFFFF"/>
                </a:solidFill>
                <a:latin typeface="Calibri" panose="020F0502020204030204"/>
              </a:defRPr>
            </a:lvl5pPr>
            <a:lvl6pPr marL="2286000" algn="l" defTabSz="457200" rtl="0" eaLnBrk="1" latinLnBrk="0" hangingPunct="1">
              <a:defRPr sz="1800" kern="1200">
                <a:solidFill>
                  <a:sysClr val="window" lastClr="FFFFFF"/>
                </a:solidFill>
                <a:latin typeface="Calibri" panose="020F0502020204030204"/>
              </a:defRPr>
            </a:lvl6pPr>
            <a:lvl7pPr marL="2743200" algn="l" defTabSz="457200" rtl="0" eaLnBrk="1" latinLnBrk="0" hangingPunct="1">
              <a:defRPr sz="1800" kern="1200">
                <a:solidFill>
                  <a:sysClr val="window" lastClr="FFFFFF"/>
                </a:solidFill>
                <a:latin typeface="Calibri" panose="020F0502020204030204"/>
              </a:defRPr>
            </a:lvl7pPr>
            <a:lvl8pPr marL="3200400" algn="l" defTabSz="457200" rtl="0" eaLnBrk="1" latinLnBrk="0" hangingPunct="1">
              <a:defRPr sz="1800" kern="1200">
                <a:solidFill>
                  <a:sysClr val="window" lastClr="FFFFFF"/>
                </a:solidFill>
                <a:latin typeface="Calibri" panose="020F0502020204030204"/>
              </a:defRPr>
            </a:lvl8pPr>
            <a:lvl9pPr marL="3657600" algn="l" defTabSz="457200" rtl="0" eaLnBrk="1" latinLnBrk="0" hangingPunct="1">
              <a:defRPr sz="1800" kern="1200">
                <a:solidFill>
                  <a:sysClr val="window" lastClr="FFFFFF"/>
                </a:solidFill>
                <a:latin typeface="Calibri" panose="020F0502020204030204"/>
              </a:defRPr>
            </a:lvl9pPr>
          </a:lstStyle>
          <a:p>
            <a:pPr algn="ctr"/>
            <a:endParaRPr lang="en-CA">
              <a:highlight>
                <a:srgbClr val="FFFF00"/>
              </a:highlight>
            </a:endParaRPr>
          </a:p>
        </p:txBody>
      </p:sp>
      <p:sp>
        <p:nvSpPr>
          <p:cNvPr id="22" name="TextBox 37">
            <a:extLst>
              <a:ext uri="{FF2B5EF4-FFF2-40B4-BE49-F238E27FC236}">
                <a16:creationId xmlns:a16="http://schemas.microsoft.com/office/drawing/2014/main" id="{34968720-4D87-2FBA-C463-806186826467}"/>
              </a:ext>
            </a:extLst>
          </p:cNvPr>
          <p:cNvSpPr txBox="1"/>
          <p:nvPr/>
        </p:nvSpPr>
        <p:spPr>
          <a:xfrm>
            <a:off x="755681" y="20930347"/>
            <a:ext cx="9365167"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Objective</a:t>
            </a:r>
          </a:p>
        </p:txBody>
      </p:sp>
      <p:sp>
        <p:nvSpPr>
          <p:cNvPr id="23" name="TextBox 20">
            <a:extLst>
              <a:ext uri="{FF2B5EF4-FFF2-40B4-BE49-F238E27FC236}">
                <a16:creationId xmlns:a16="http://schemas.microsoft.com/office/drawing/2014/main" id="{E9F264DE-6255-552B-F308-A4C06AAE1073}"/>
              </a:ext>
            </a:extLst>
          </p:cNvPr>
          <p:cNvSpPr txBox="1"/>
          <p:nvPr/>
        </p:nvSpPr>
        <p:spPr>
          <a:xfrm>
            <a:off x="587887" y="21991699"/>
            <a:ext cx="9532960" cy="2862322"/>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600">
                <a:cs typeface="Segoe UI"/>
              </a:rPr>
              <a:t>To synthesize the best practices denoted in the decoding papers, academic literature, and theory to create a tool that examines the effects of consolidating business and industrial districts to improve planning policy implementation.</a:t>
            </a:r>
          </a:p>
        </p:txBody>
      </p:sp>
      <p:sp>
        <p:nvSpPr>
          <p:cNvPr id="26" name="TextBox 18">
            <a:extLst>
              <a:ext uri="{FF2B5EF4-FFF2-40B4-BE49-F238E27FC236}">
                <a16:creationId xmlns:a16="http://schemas.microsoft.com/office/drawing/2014/main" id="{0C1AD7A5-DF24-8C88-5BA4-1F506DB4929E}"/>
              </a:ext>
            </a:extLst>
          </p:cNvPr>
          <p:cNvSpPr txBox="1"/>
          <p:nvPr/>
        </p:nvSpPr>
        <p:spPr>
          <a:xfrm>
            <a:off x="659288" y="6619664"/>
            <a:ext cx="9498794" cy="7294305"/>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spcBef>
                <a:spcPts val="0"/>
              </a:spcBef>
              <a:spcAft>
                <a:spcPts val="0"/>
              </a:spcAft>
            </a:pPr>
            <a:r>
              <a:rPr lang="en-CA" sz="3600" b="1" i="0" u="none" strike="noStrike">
                <a:solidFill>
                  <a:srgbClr val="0E101A"/>
                </a:solidFill>
                <a:effectLst/>
              </a:rPr>
              <a:t>The Land Use Bylaw (LUB) Renewal Project</a:t>
            </a:r>
            <a:r>
              <a:rPr lang="en-CA" sz="3600" b="0" i="0" u="none" strike="noStrike">
                <a:solidFill>
                  <a:srgbClr val="0E101A"/>
                </a:solidFill>
                <a:effectLst/>
              </a:rPr>
              <a:t> aims to restructure the LUB to meet changing community needs and the objectives of the </a:t>
            </a:r>
            <a:r>
              <a:rPr lang="en-CA" sz="3600" b="1" i="0" u="none" strike="noStrike">
                <a:solidFill>
                  <a:srgbClr val="0E101A"/>
                </a:solidFill>
                <a:effectLst/>
              </a:rPr>
              <a:t>Municipal Development Plan</a:t>
            </a:r>
            <a:r>
              <a:rPr lang="en-CA" sz="3600" b="0" i="0" u="none" strike="noStrike">
                <a:solidFill>
                  <a:srgbClr val="0E101A"/>
                </a:solidFill>
                <a:effectLst/>
              </a:rPr>
              <a:t>, creating a less restrictive LUB that is </a:t>
            </a:r>
            <a:r>
              <a:rPr lang="en-CA" sz="3600" b="0" i="1" u="none" strike="noStrike">
                <a:solidFill>
                  <a:srgbClr val="0E101A"/>
                </a:solidFill>
                <a:effectLst/>
              </a:rPr>
              <a:t>conducive to a healthy and sustainable community.</a:t>
            </a:r>
          </a:p>
          <a:p>
            <a:pPr algn="l">
              <a:spcBef>
                <a:spcPts val="0"/>
              </a:spcBef>
              <a:spcAft>
                <a:spcPts val="0"/>
              </a:spcAft>
            </a:pPr>
            <a:endParaRPr lang="en-CA" sz="3600" b="0" i="0" u="none" strike="noStrike">
              <a:solidFill>
                <a:srgbClr val="0E101A"/>
              </a:solidFill>
              <a:effectLst/>
            </a:endParaRPr>
          </a:p>
          <a:p>
            <a:pPr algn="l">
              <a:spcBef>
                <a:spcPts val="0"/>
              </a:spcBef>
              <a:spcAft>
                <a:spcPts val="0"/>
              </a:spcAft>
            </a:pPr>
            <a:r>
              <a:rPr lang="en-CA" sz="3600" b="0" i="0" u="none" strike="noStrike">
                <a:solidFill>
                  <a:srgbClr val="0E101A"/>
                </a:solidFill>
                <a:effectLst/>
              </a:rPr>
              <a:t>This applied study is a preliminary step to address issues in commercial and industrial districts. This project examines the LUB concerning land provision, allowable uses, and community needs by engaging with planners and academic literature.</a:t>
            </a:r>
          </a:p>
        </p:txBody>
      </p:sp>
      <p:sp>
        <p:nvSpPr>
          <p:cNvPr id="30" name="TextBox 37">
            <a:extLst>
              <a:ext uri="{FF2B5EF4-FFF2-40B4-BE49-F238E27FC236}">
                <a16:creationId xmlns:a16="http://schemas.microsoft.com/office/drawing/2014/main" id="{831277B5-86A1-472D-7C01-CF0386F48844}"/>
              </a:ext>
            </a:extLst>
          </p:cNvPr>
          <p:cNvSpPr txBox="1"/>
          <p:nvPr/>
        </p:nvSpPr>
        <p:spPr>
          <a:xfrm>
            <a:off x="691512" y="13970655"/>
            <a:ext cx="9541701"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Background</a:t>
            </a:r>
          </a:p>
        </p:txBody>
      </p:sp>
      <p:sp>
        <p:nvSpPr>
          <p:cNvPr id="31" name="TextBox 37">
            <a:extLst>
              <a:ext uri="{FF2B5EF4-FFF2-40B4-BE49-F238E27FC236}">
                <a16:creationId xmlns:a16="http://schemas.microsoft.com/office/drawing/2014/main" id="{BE038571-B2C7-D564-0F80-97EE4D2F59A1}"/>
              </a:ext>
            </a:extLst>
          </p:cNvPr>
          <p:cNvSpPr txBox="1"/>
          <p:nvPr/>
        </p:nvSpPr>
        <p:spPr>
          <a:xfrm>
            <a:off x="679904" y="15041353"/>
            <a:ext cx="9610914" cy="452431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571500" indent="-571500">
              <a:buFont typeface="Arial" panose="020B0604020202020204" pitchFamily="34" charset="0"/>
              <a:buChar char="•"/>
            </a:pPr>
            <a:r>
              <a:rPr lang="en-US" sz="3600">
                <a:cs typeface="Calibri"/>
              </a:rPr>
              <a:t>The business and industrial community has identified land scarcity as a critical issue. </a:t>
            </a:r>
          </a:p>
          <a:p>
            <a:pPr marL="571500" indent="-571500">
              <a:buFont typeface="Arial" panose="020B0604020202020204" pitchFamily="34" charset="0"/>
              <a:buChar char="•"/>
            </a:pPr>
            <a:r>
              <a:rPr lang="en-US" sz="3600">
                <a:cs typeface="Calibri"/>
              </a:rPr>
              <a:t>The LUB currently separates industrial land into three districts with overlapping definitions.</a:t>
            </a:r>
          </a:p>
          <a:p>
            <a:pPr marL="571500" indent="-571500">
              <a:buFont typeface="Arial" panose="020B0604020202020204" pitchFamily="34" charset="0"/>
              <a:buChar char="•"/>
            </a:pPr>
            <a:r>
              <a:rPr lang="en-US" sz="3600">
                <a:cs typeface="Calibri"/>
              </a:rPr>
              <a:t>Consolidation efforts should consider simplifying districts and land uses while mitigating industrial land price inflation and inappropriate redevelopment.</a:t>
            </a:r>
          </a:p>
        </p:txBody>
      </p:sp>
      <p:sp>
        <p:nvSpPr>
          <p:cNvPr id="35" name="TextBox 10">
            <a:extLst>
              <a:ext uri="{FF2B5EF4-FFF2-40B4-BE49-F238E27FC236}">
                <a16:creationId xmlns:a16="http://schemas.microsoft.com/office/drawing/2014/main" id="{9E4F099E-9B69-8188-C371-E5EF5F5E5448}"/>
              </a:ext>
            </a:extLst>
          </p:cNvPr>
          <p:cNvSpPr txBox="1"/>
          <p:nvPr/>
        </p:nvSpPr>
        <p:spPr>
          <a:xfrm>
            <a:off x="35150402" y="14477354"/>
            <a:ext cx="7797146" cy="58477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3200" i="1"/>
              <a:t>Fig. 2. Map of study area, Lethbridge, Alberta.</a:t>
            </a:r>
          </a:p>
        </p:txBody>
      </p:sp>
      <p:sp>
        <p:nvSpPr>
          <p:cNvPr id="42" name="TextBox 37">
            <a:extLst>
              <a:ext uri="{FF2B5EF4-FFF2-40B4-BE49-F238E27FC236}">
                <a16:creationId xmlns:a16="http://schemas.microsoft.com/office/drawing/2014/main" id="{B4827DB8-A8CB-0B5D-3BEA-BD5E1A6E0F84}"/>
              </a:ext>
            </a:extLst>
          </p:cNvPr>
          <p:cNvSpPr txBox="1"/>
          <p:nvPr/>
        </p:nvSpPr>
        <p:spPr>
          <a:xfrm>
            <a:off x="28496670" y="23106431"/>
            <a:ext cx="14683726" cy="707886"/>
          </a:xfrm>
          <a:prstGeom prst="rect">
            <a:avLst/>
          </a:prstGeom>
          <a:solidFill>
            <a:schemeClr val="accent4">
              <a:lumMod val="40000"/>
              <a:lumOff val="60000"/>
            </a:schemeClr>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CA" sz="4000" b="1">
                <a:latin typeface="Gontserrat" panose="00000500000000000000"/>
              </a:rPr>
              <a:t>Conclusion</a:t>
            </a:r>
          </a:p>
        </p:txBody>
      </p:sp>
      <p:pic>
        <p:nvPicPr>
          <p:cNvPr id="25" name="Picture 24" descr="A map of a city&#10;&#10;Description automatically generated">
            <a:extLst>
              <a:ext uri="{FF2B5EF4-FFF2-40B4-BE49-F238E27FC236}">
                <a16:creationId xmlns:a16="http://schemas.microsoft.com/office/drawing/2014/main" id="{74ECEEE6-2CB8-3036-AF16-2FC545E40E67}"/>
              </a:ext>
            </a:extLst>
          </p:cNvPr>
          <p:cNvPicPr>
            <a:picLocks noChangeAspect="1"/>
          </p:cNvPicPr>
          <p:nvPr/>
        </p:nvPicPr>
        <p:blipFill>
          <a:blip r:embed="rId6"/>
          <a:stretch>
            <a:fillRect/>
          </a:stretch>
        </p:blipFill>
        <p:spPr>
          <a:xfrm>
            <a:off x="33777710" y="15021003"/>
            <a:ext cx="9546597" cy="7233464"/>
          </a:xfrm>
          <a:prstGeom prst="rect">
            <a:avLst/>
          </a:prstGeom>
        </p:spPr>
      </p:pic>
      <p:graphicFrame>
        <p:nvGraphicFramePr>
          <p:cNvPr id="36" name="Table 35">
            <a:extLst>
              <a:ext uri="{FF2B5EF4-FFF2-40B4-BE49-F238E27FC236}">
                <a16:creationId xmlns:a16="http://schemas.microsoft.com/office/drawing/2014/main" id="{E71745F9-78F0-9192-C18E-3F84CCA5D391}"/>
              </a:ext>
            </a:extLst>
          </p:cNvPr>
          <p:cNvGraphicFramePr>
            <a:graphicFrameLocks noGrp="1"/>
          </p:cNvGraphicFramePr>
          <p:nvPr>
            <p:extLst>
              <p:ext uri="{D42A27DB-BD31-4B8C-83A1-F6EECF244321}">
                <p14:modId xmlns:p14="http://schemas.microsoft.com/office/powerpoint/2010/main" val="1811589982"/>
              </p:ext>
            </p:extLst>
          </p:nvPr>
        </p:nvGraphicFramePr>
        <p:xfrm>
          <a:off x="28437019" y="7780466"/>
          <a:ext cx="14803028" cy="6492240"/>
        </p:xfrm>
        <a:graphic>
          <a:graphicData uri="http://schemas.openxmlformats.org/drawingml/2006/table">
            <a:tbl>
              <a:tblPr firstRow="1" bandRow="1">
                <a:tableStyleId>{7DF18680-E054-41AD-8BC1-D1AEF772440D}</a:tableStyleId>
              </a:tblPr>
              <a:tblGrid>
                <a:gridCol w="5142167">
                  <a:extLst>
                    <a:ext uri="{9D8B030D-6E8A-4147-A177-3AD203B41FA5}">
                      <a16:colId xmlns:a16="http://schemas.microsoft.com/office/drawing/2014/main" val="1790778068"/>
                    </a:ext>
                  </a:extLst>
                </a:gridCol>
                <a:gridCol w="9660861">
                  <a:extLst>
                    <a:ext uri="{9D8B030D-6E8A-4147-A177-3AD203B41FA5}">
                      <a16:colId xmlns:a16="http://schemas.microsoft.com/office/drawing/2014/main" val="1221826561"/>
                    </a:ext>
                  </a:extLst>
                </a:gridCol>
              </a:tblGrid>
              <a:tr h="562906">
                <a:tc>
                  <a:txBody>
                    <a:bodyPr/>
                    <a:lstStyle/>
                    <a:p>
                      <a:pPr algn="ctr"/>
                      <a:r>
                        <a:rPr lang="en-US" sz="3200">
                          <a:solidFill>
                            <a:schemeClr val="tx1"/>
                          </a:solidFill>
                        </a:rPr>
                        <a:t>LUB recommendations</a:t>
                      </a:r>
                    </a:p>
                  </a:txBody>
                  <a:tcPr/>
                </a:tc>
                <a:tc>
                  <a:txBody>
                    <a:bodyPr/>
                    <a:lstStyle/>
                    <a:p>
                      <a:pPr algn="ctr"/>
                      <a:r>
                        <a:rPr lang="en-US" sz="3200">
                          <a:solidFill>
                            <a:schemeClr val="tx1"/>
                          </a:solidFill>
                        </a:rPr>
                        <a:t>Proposed change to the LUB</a:t>
                      </a:r>
                    </a:p>
                  </a:txBody>
                  <a:tcPr/>
                </a:tc>
                <a:extLst>
                  <a:ext uri="{0D108BD9-81ED-4DB2-BD59-A6C34878D82A}">
                    <a16:rowId xmlns:a16="http://schemas.microsoft.com/office/drawing/2014/main" val="398910940"/>
                  </a:ext>
                </a:extLst>
              </a:tr>
              <a:tr h="408916">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CA" sz="2800" b="0" u="none" strike="noStrike">
                          <a:solidFill>
                            <a:srgbClr val="000000"/>
                          </a:solidFill>
                          <a:effectLst/>
                        </a:rPr>
                        <a:t>Accommodating and responding to industry needs and trends.</a:t>
                      </a:r>
                      <a:endParaRPr lang="en-CA" sz="2800" b="0" i="0">
                        <a:effectLst/>
                        <a:latin typeface="+mn-lt"/>
                      </a:endParaRPr>
                    </a:p>
                  </a:txBody>
                  <a:tcPr/>
                </a:tc>
                <a:tc>
                  <a:txBody>
                    <a:bodyPr/>
                    <a:lstStyle/>
                    <a:p>
                      <a:pPr marL="342900" indent="-342900">
                        <a:buFont typeface="Arial" panose="020B0604020202020204" pitchFamily="34" charset="0"/>
                        <a:buChar char="•"/>
                      </a:pPr>
                      <a:r>
                        <a:rPr lang="en-US" sz="2800"/>
                        <a:t>Reconsider parking requirements to allow for flexible responses to automation, AI, and increased multimodality.</a:t>
                      </a:r>
                    </a:p>
                    <a:p>
                      <a:pPr marL="342900" indent="-342900">
                        <a:buFont typeface="Arial" panose="020B0604020202020204" pitchFamily="34" charset="0"/>
                        <a:buChar char="•"/>
                      </a:pPr>
                      <a:r>
                        <a:rPr lang="en-US" sz="2800"/>
                        <a:t>Remove unnecessary restrictions on building size and form.</a:t>
                      </a:r>
                    </a:p>
                  </a:txBody>
                  <a:tcPr/>
                </a:tc>
                <a:extLst>
                  <a:ext uri="{0D108BD9-81ED-4DB2-BD59-A6C34878D82A}">
                    <a16:rowId xmlns:a16="http://schemas.microsoft.com/office/drawing/2014/main" val="1914096547"/>
                  </a:ext>
                </a:extLst>
              </a:tr>
              <a:tr h="408916">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CA" sz="2800" b="0">
                          <a:effectLst/>
                        </a:rPr>
                        <a:t>Efficient commercial and industrial land utilization.</a:t>
                      </a:r>
                    </a:p>
                    <a:p>
                      <a:pPr marL="342900" marR="0" lvl="0" indent="-342900" algn="l" defTabSz="4389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2800" b="0">
                          <a:effectLst/>
                        </a:rPr>
                        <a:t>Increasing employment density.</a:t>
                      </a:r>
                    </a:p>
                    <a:p>
                      <a:pPr marL="342900" marR="0" lvl="0" indent="-342900" algn="l" rtl="0" eaLnBrk="1" fontAlgn="auto" latinLnBrk="0" hangingPunct="1">
                        <a:lnSpc>
                          <a:spcPct val="100000"/>
                        </a:lnSpc>
                        <a:spcBef>
                          <a:spcPts val="0"/>
                        </a:spcBef>
                        <a:spcAft>
                          <a:spcPts val="0"/>
                        </a:spcAft>
                        <a:buClrTx/>
                        <a:buSzTx/>
                        <a:buFont typeface="Arial" panose="020B0604020202020204" pitchFamily="34" charset="0"/>
                        <a:buChar char="•"/>
                      </a:pPr>
                      <a:r>
                        <a:rPr lang="en-CA" sz="2800" b="0">
                          <a:effectLst/>
                        </a:rPr>
                        <a:t>Supporting industrial workers.  </a:t>
                      </a:r>
                      <a:endParaRPr lang="en-CA" sz="2800" b="0" i="0">
                        <a:effectLst/>
                        <a:latin typeface="+mn-lt"/>
                      </a:endParaRPr>
                    </a:p>
                  </a:txBody>
                  <a:tcPr/>
                </a:tc>
                <a:tc>
                  <a:txBody>
                    <a:bodyPr/>
                    <a:lstStyle/>
                    <a:p>
                      <a:pPr marL="342900" indent="-342900">
                        <a:buFont typeface="Arial" panose="020B0604020202020204" pitchFamily="34" charset="0"/>
                        <a:buChar char="•"/>
                      </a:pPr>
                      <a:r>
                        <a:rPr lang="en-US" sz="2800"/>
                        <a:t>Delineating between commercial and industrial uses while permitting industrial support services in industrial districts.</a:t>
                      </a:r>
                    </a:p>
                    <a:p>
                      <a:pPr marL="342900" indent="-342900">
                        <a:buFont typeface="Arial" panose="020B0604020202020204" pitchFamily="34" charset="0"/>
                        <a:buChar char="•"/>
                      </a:pPr>
                      <a:r>
                        <a:rPr lang="en-US" sz="2800"/>
                        <a:t>Combining commercial districts to streamline the redevelopment permit process.</a:t>
                      </a:r>
                    </a:p>
                  </a:txBody>
                  <a:tcPr/>
                </a:tc>
                <a:extLst>
                  <a:ext uri="{0D108BD9-81ED-4DB2-BD59-A6C34878D82A}">
                    <a16:rowId xmlns:a16="http://schemas.microsoft.com/office/drawing/2014/main" val="4154661904"/>
                  </a:ext>
                </a:extLst>
              </a:tr>
              <a:tr h="408916">
                <a:tc>
                  <a:txBody>
                    <a:bodyPr/>
                    <a:lstStyle/>
                    <a:p>
                      <a:pPr marL="0" marR="0" lvl="0" indent="0" algn="l" rtl="0" eaLnBrk="1" fontAlgn="auto" latinLnBrk="0" hangingPunct="1">
                        <a:lnSpc>
                          <a:spcPct val="100000"/>
                        </a:lnSpc>
                        <a:spcBef>
                          <a:spcPts val="0"/>
                        </a:spcBef>
                        <a:spcAft>
                          <a:spcPts val="0"/>
                        </a:spcAft>
                        <a:buClrTx/>
                        <a:buSzTx/>
                        <a:buFontTx/>
                        <a:buNone/>
                      </a:pPr>
                      <a:r>
                        <a:rPr lang="en-CA" sz="2800" b="0">
                          <a:effectLst/>
                        </a:rPr>
                        <a:t>Managing environmental, economic, and community health. </a:t>
                      </a:r>
                      <a:endParaRPr lang="en-CA" sz="2800" b="0" i="0">
                        <a:effectLst/>
                        <a:latin typeface="+mn-lt"/>
                      </a:endParaRPr>
                    </a:p>
                  </a:txBody>
                  <a:tcPr/>
                </a:tc>
                <a:tc>
                  <a:txBody>
                    <a:bodyPr/>
                    <a:lstStyle/>
                    <a:p>
                      <a:pPr marL="342900" indent="-342900">
                        <a:buFont typeface="Arial" panose="020B0604020202020204" pitchFamily="34" charset="0"/>
                        <a:buChar char="•"/>
                      </a:pPr>
                      <a:r>
                        <a:rPr lang="en-US" sz="2800"/>
                        <a:t>The LUB can mitigate concerns and promote economic growth by collapsing general and business industrial districts and maintaining heavy industrial districts with landscape buffers. </a:t>
                      </a:r>
                    </a:p>
                  </a:txBody>
                  <a:tcPr/>
                </a:tc>
                <a:extLst>
                  <a:ext uri="{0D108BD9-81ED-4DB2-BD59-A6C34878D82A}">
                    <a16:rowId xmlns:a16="http://schemas.microsoft.com/office/drawing/2014/main" val="3771917209"/>
                  </a:ext>
                </a:extLst>
              </a:tr>
              <a:tr h="0">
                <a:tc>
                  <a:txBody>
                    <a:bodyPr/>
                    <a:lstStyle/>
                    <a:p>
                      <a:pPr marL="0" marR="0" lvl="0" indent="0" algn="l" rtl="0" eaLnBrk="1" fontAlgn="auto" latinLnBrk="0" hangingPunct="1">
                        <a:lnSpc>
                          <a:spcPct val="100000"/>
                        </a:lnSpc>
                        <a:spcBef>
                          <a:spcPts val="0"/>
                        </a:spcBef>
                        <a:spcAft>
                          <a:spcPts val="0"/>
                        </a:spcAft>
                        <a:buClrTx/>
                        <a:buSzTx/>
                        <a:buFontTx/>
                        <a:buNone/>
                      </a:pPr>
                      <a:r>
                        <a:rPr lang="en-CA" sz="2800" b="0">
                          <a:effectLst/>
                        </a:rPr>
                        <a:t>Facilitating land ownership opportunities. </a:t>
                      </a:r>
                    </a:p>
                    <a:p>
                      <a:pPr marL="457200" marR="0" lvl="0" indent="-457200" algn="l" defTabSz="43891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2800" b="0">
                          <a:effectLst/>
                        </a:rPr>
                        <a:t>Generating community buy-in.</a:t>
                      </a:r>
                      <a:endParaRPr lang="en-CA" sz="2800" b="0" i="0">
                        <a:effectLst/>
                        <a:latin typeface="+mn-lt"/>
                      </a:endParaRPr>
                    </a:p>
                  </a:txBody>
                  <a:tcPr/>
                </a:tc>
                <a:tc>
                  <a:txBody>
                    <a:bodyPr/>
                    <a:lstStyle/>
                    <a:p>
                      <a:pPr marL="342900" indent="-342900">
                        <a:buFont typeface="Arial" panose="020B0604020202020204" pitchFamily="34" charset="0"/>
                        <a:buChar char="•"/>
                      </a:pPr>
                      <a:r>
                        <a:rPr lang="en-US" sz="2800"/>
                        <a:t>Allowing smaller parcels and mixed-residential and commercial uses allows smaller businesses to purchase land. </a:t>
                      </a:r>
                    </a:p>
                  </a:txBody>
                  <a:tcPr/>
                </a:tc>
                <a:extLst>
                  <a:ext uri="{0D108BD9-81ED-4DB2-BD59-A6C34878D82A}">
                    <a16:rowId xmlns:a16="http://schemas.microsoft.com/office/drawing/2014/main" val="1856995131"/>
                  </a:ext>
                </a:extLst>
              </a:tr>
            </a:tbl>
          </a:graphicData>
        </a:graphic>
      </p:graphicFrame>
      <p:sp>
        <p:nvSpPr>
          <p:cNvPr id="37" name="TextBox 36">
            <a:extLst>
              <a:ext uri="{FF2B5EF4-FFF2-40B4-BE49-F238E27FC236}">
                <a16:creationId xmlns:a16="http://schemas.microsoft.com/office/drawing/2014/main" id="{FD28E245-D907-5CC6-6992-19643465486D}"/>
              </a:ext>
            </a:extLst>
          </p:cNvPr>
          <p:cNvSpPr txBox="1"/>
          <p:nvPr/>
        </p:nvSpPr>
        <p:spPr>
          <a:xfrm>
            <a:off x="28377368" y="6698491"/>
            <a:ext cx="14803028" cy="1077218"/>
          </a:xfrm>
          <a:prstGeom prst="rect">
            <a:avLst/>
          </a:prstGeom>
          <a:noFill/>
        </p:spPr>
        <p:txBody>
          <a:bodyPr wrap="square" rtlCol="0">
            <a:spAutoFit/>
          </a:bodyPr>
          <a:lstStyle/>
          <a:p>
            <a:pPr algn="ctr"/>
            <a:r>
              <a:rPr lang="en-US" sz="3200" i="1"/>
              <a:t>Fig. 1. Issues identified during planner engagement and corresponding proposed changes to the LUB.</a:t>
            </a:r>
          </a:p>
        </p:txBody>
      </p:sp>
      <p:pic>
        <p:nvPicPr>
          <p:cNvPr id="6" name="Picture 5" descr="A green squares with white rectangles&#10;&#10;Description automatically generated">
            <a:extLst>
              <a:ext uri="{FF2B5EF4-FFF2-40B4-BE49-F238E27FC236}">
                <a16:creationId xmlns:a16="http://schemas.microsoft.com/office/drawing/2014/main" id="{B7211EBF-98E3-082F-D940-C781585FD3C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318376" y="23697197"/>
            <a:ext cx="15201502" cy="8532118"/>
          </a:xfrm>
          <a:prstGeom prst="rect">
            <a:avLst/>
          </a:prstGeom>
        </p:spPr>
      </p:pic>
      <p:pic>
        <p:nvPicPr>
          <p:cNvPr id="33" name="Graphic 32" descr="City with solid fill">
            <a:extLst>
              <a:ext uri="{FF2B5EF4-FFF2-40B4-BE49-F238E27FC236}">
                <a16:creationId xmlns:a16="http://schemas.microsoft.com/office/drawing/2014/main" id="{1D9A990A-1DAA-293E-AF8E-8CD74A8C0D6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028981" y="24316264"/>
            <a:ext cx="1297660" cy="1297660"/>
          </a:xfrm>
          <a:prstGeom prst="rect">
            <a:avLst/>
          </a:prstGeom>
        </p:spPr>
      </p:pic>
      <p:pic>
        <p:nvPicPr>
          <p:cNvPr id="39" name="Graphic 38" descr="Neighborhood with solid fill">
            <a:extLst>
              <a:ext uri="{FF2B5EF4-FFF2-40B4-BE49-F238E27FC236}">
                <a16:creationId xmlns:a16="http://schemas.microsoft.com/office/drawing/2014/main" id="{4624A548-D223-68B7-A183-9505B7DAE8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028981" y="26411858"/>
            <a:ext cx="1141333" cy="1141333"/>
          </a:xfrm>
          <a:prstGeom prst="rect">
            <a:avLst/>
          </a:prstGeom>
        </p:spPr>
      </p:pic>
      <p:pic>
        <p:nvPicPr>
          <p:cNvPr id="43" name="Graphic 42" descr="Cycle with people with solid fill">
            <a:extLst>
              <a:ext uri="{FF2B5EF4-FFF2-40B4-BE49-F238E27FC236}">
                <a16:creationId xmlns:a16="http://schemas.microsoft.com/office/drawing/2014/main" id="{7B93C57B-F735-D695-AF0D-E1505898D46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9028981" y="28388390"/>
            <a:ext cx="1297660" cy="1297660"/>
          </a:xfrm>
          <a:prstGeom prst="rect">
            <a:avLst/>
          </a:prstGeom>
        </p:spPr>
      </p:pic>
      <p:pic>
        <p:nvPicPr>
          <p:cNvPr id="45" name="Graphic 44" descr="Handshake with solid fill">
            <a:extLst>
              <a:ext uri="{FF2B5EF4-FFF2-40B4-BE49-F238E27FC236}">
                <a16:creationId xmlns:a16="http://schemas.microsoft.com/office/drawing/2014/main" id="{B2391F63-63E3-A50B-A540-96ED3AD10957}"/>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9028981" y="30639505"/>
            <a:ext cx="1141333" cy="1141333"/>
          </a:xfrm>
          <a:prstGeom prst="rect">
            <a:avLst/>
          </a:prstGeom>
        </p:spPr>
      </p:pic>
      <p:sp>
        <p:nvSpPr>
          <p:cNvPr id="46" name="TextBox 45">
            <a:extLst>
              <a:ext uri="{FF2B5EF4-FFF2-40B4-BE49-F238E27FC236}">
                <a16:creationId xmlns:a16="http://schemas.microsoft.com/office/drawing/2014/main" id="{E17CAF1B-E1B2-C15D-77B3-99DFE507AB2D}"/>
              </a:ext>
            </a:extLst>
          </p:cNvPr>
          <p:cNvSpPr txBox="1"/>
          <p:nvPr/>
        </p:nvSpPr>
        <p:spPr>
          <a:xfrm>
            <a:off x="30788946" y="24096012"/>
            <a:ext cx="11263693" cy="1569660"/>
          </a:xfrm>
          <a:prstGeom prst="rect">
            <a:avLst/>
          </a:prstGeom>
          <a:noFill/>
        </p:spPr>
        <p:txBody>
          <a:bodyPr wrap="square" rtlCol="0">
            <a:spAutoFit/>
          </a:bodyPr>
          <a:lstStyle/>
          <a:p>
            <a:pPr algn="ctr"/>
            <a:r>
              <a:rPr lang="en-US" sz="3200" b="1"/>
              <a:t>Urban growth and competition:</a:t>
            </a:r>
            <a:r>
              <a:rPr lang="en-CA" sz="3200" b="1" u="none" strike="noStrike">
                <a:effectLst/>
                <a:latin typeface="Calibri" panose="020F0502020204030204" pitchFamily="34" charset="0"/>
              </a:rPr>
              <a:t> </a:t>
            </a:r>
            <a:r>
              <a:rPr lang="en-CA" sz="3200" u="none" strike="noStrike">
                <a:effectLst/>
                <a:latin typeface="Calibri" panose="020F0502020204030204" pitchFamily="34" charset="0"/>
              </a:rPr>
              <a:t>Several municipalities want to use thier LUBs to build social capital and support commercial innovation.</a:t>
            </a:r>
            <a:endParaRPr lang="en-US" sz="3200"/>
          </a:p>
        </p:txBody>
      </p:sp>
      <p:sp>
        <p:nvSpPr>
          <p:cNvPr id="47" name="TextBox 46">
            <a:extLst>
              <a:ext uri="{FF2B5EF4-FFF2-40B4-BE49-F238E27FC236}">
                <a16:creationId xmlns:a16="http://schemas.microsoft.com/office/drawing/2014/main" id="{B2887A57-7B71-D466-AC08-2FE89C577789}"/>
              </a:ext>
            </a:extLst>
          </p:cNvPr>
          <p:cNvSpPr txBox="1"/>
          <p:nvPr/>
        </p:nvSpPr>
        <p:spPr>
          <a:xfrm>
            <a:off x="30788946" y="26168196"/>
            <a:ext cx="11805663" cy="1569660"/>
          </a:xfrm>
          <a:prstGeom prst="rect">
            <a:avLst/>
          </a:prstGeom>
          <a:noFill/>
        </p:spPr>
        <p:txBody>
          <a:bodyPr wrap="square" rtlCol="0">
            <a:spAutoFit/>
          </a:bodyPr>
          <a:lstStyle/>
          <a:p>
            <a:pPr algn="ctr">
              <a:spcBef>
                <a:spcPts val="0"/>
              </a:spcBef>
              <a:spcAft>
                <a:spcPts val="0"/>
              </a:spcAft>
            </a:pPr>
            <a:r>
              <a:rPr lang="en-CA" sz="3200" b="1" i="0" u="none" strike="noStrike">
                <a:solidFill>
                  <a:srgbClr val="0E101A"/>
                </a:solidFill>
                <a:effectLst/>
              </a:rPr>
              <a:t>Community context and stakeholder engagement: </a:t>
            </a:r>
            <a:r>
              <a:rPr lang="en-CA" sz="3200" b="0" i="0" u="none" strike="noStrike">
                <a:solidFill>
                  <a:srgbClr val="0E101A"/>
                </a:solidFill>
                <a:effectLst/>
              </a:rPr>
              <a:t>It is crucial to address our unique community context and effectively engage with residents, business owners, developers, and Indigenous communities.​</a:t>
            </a:r>
          </a:p>
        </p:txBody>
      </p:sp>
      <p:sp>
        <p:nvSpPr>
          <p:cNvPr id="48" name="TextBox 47">
            <a:extLst>
              <a:ext uri="{FF2B5EF4-FFF2-40B4-BE49-F238E27FC236}">
                <a16:creationId xmlns:a16="http://schemas.microsoft.com/office/drawing/2014/main" id="{16380708-3CCA-D419-FB4E-264EE2B2771E}"/>
              </a:ext>
            </a:extLst>
          </p:cNvPr>
          <p:cNvSpPr txBox="1"/>
          <p:nvPr/>
        </p:nvSpPr>
        <p:spPr>
          <a:xfrm>
            <a:off x="31015051" y="28328622"/>
            <a:ext cx="11579558" cy="1569660"/>
          </a:xfrm>
          <a:prstGeom prst="rect">
            <a:avLst/>
          </a:prstGeom>
          <a:noFill/>
        </p:spPr>
        <p:txBody>
          <a:bodyPr wrap="square" rtlCol="0">
            <a:spAutoFit/>
          </a:bodyPr>
          <a:lstStyle/>
          <a:p>
            <a:pPr algn="ctr"/>
            <a:r>
              <a:rPr lang="en-CA" sz="3200" b="1" i="0" u="none" strike="noStrike">
                <a:effectLst/>
                <a:latin typeface="Calibri" panose="020F0502020204030204" pitchFamily="34" charset="0"/>
              </a:rPr>
              <a:t>Challenges in perception and implementation: </a:t>
            </a:r>
            <a:r>
              <a:rPr lang="en-CA" sz="3200" i="0" u="none" strike="noStrike">
                <a:effectLst/>
                <a:latin typeface="Calibri" panose="020F0502020204030204" pitchFamily="34" charset="0"/>
              </a:rPr>
              <a:t>The existing urban form and traditional planning legacies influence public perception of new policies, challenging the implementation of the renewed LUB. </a:t>
            </a:r>
            <a:r>
              <a:rPr lang="en-US" sz="3200" i="0">
                <a:effectLst/>
                <a:latin typeface="Calibri" panose="020F0502020204030204" pitchFamily="34" charset="0"/>
              </a:rPr>
              <a:t>​</a:t>
            </a:r>
            <a:endParaRPr lang="en-US" sz="3200" i="0">
              <a:effectLst/>
              <a:latin typeface="Arial" panose="020B0604020202020204" pitchFamily="34" charset="0"/>
            </a:endParaRPr>
          </a:p>
        </p:txBody>
      </p:sp>
      <p:sp>
        <p:nvSpPr>
          <p:cNvPr id="49" name="TextBox 48">
            <a:extLst>
              <a:ext uri="{FF2B5EF4-FFF2-40B4-BE49-F238E27FC236}">
                <a16:creationId xmlns:a16="http://schemas.microsoft.com/office/drawing/2014/main" id="{305E87B4-2472-19E7-33FB-AE9E488C4E67}"/>
              </a:ext>
            </a:extLst>
          </p:cNvPr>
          <p:cNvSpPr txBox="1"/>
          <p:nvPr/>
        </p:nvSpPr>
        <p:spPr>
          <a:xfrm>
            <a:off x="31015051" y="30341796"/>
            <a:ext cx="11579558" cy="1569660"/>
          </a:xfrm>
          <a:prstGeom prst="rect">
            <a:avLst/>
          </a:prstGeom>
          <a:noFill/>
        </p:spPr>
        <p:txBody>
          <a:bodyPr wrap="square" rtlCol="0">
            <a:spAutoFit/>
          </a:bodyPr>
          <a:lstStyle/>
          <a:p>
            <a:pPr algn="ctr" rtl="0" fontAlgn="base"/>
            <a:r>
              <a:rPr lang="en-CA" sz="3200" b="1" i="0" u="none" strike="noStrike">
                <a:effectLst/>
                <a:latin typeface="Calibri" panose="020F0502020204030204" pitchFamily="34" charset="0"/>
              </a:rPr>
              <a:t>Recommendations for improved </a:t>
            </a:r>
            <a:r>
              <a:rPr lang="en-CA" sz="3200" b="1">
                <a:latin typeface="Calibri" panose="020F0502020204030204" pitchFamily="34" charset="0"/>
              </a:rPr>
              <a:t>e</a:t>
            </a:r>
            <a:r>
              <a:rPr lang="en-CA" sz="3200" b="1" i="0" u="none" strike="noStrike">
                <a:effectLst/>
                <a:latin typeface="Calibri" panose="020F0502020204030204" pitchFamily="34" charset="0"/>
              </a:rPr>
              <a:t>ngagement: </a:t>
            </a:r>
            <a:r>
              <a:rPr lang="en-CA" sz="3200" b="0" i="0" u="none" strike="noStrike">
                <a:effectLst/>
                <a:latin typeface="Calibri" panose="020F0502020204030204" pitchFamily="34" charset="0"/>
              </a:rPr>
              <a:t>Diverse data collection, education, and engagement strategies can help overcome these challenges and foster productive community involvement.</a:t>
            </a:r>
            <a:r>
              <a:rPr lang="en-US" sz="3200" b="0" i="0">
                <a:effectLst/>
                <a:latin typeface="Calibri" panose="020F0502020204030204" pitchFamily="34" charset="0"/>
              </a:rPr>
              <a:t>​</a:t>
            </a:r>
            <a:endParaRPr lang="en-US" sz="3200" b="0" i="0">
              <a:effectLst/>
              <a:latin typeface="Arial" panose="020B0604020202020204" pitchFamily="34" charset="0"/>
            </a:endParaRPr>
          </a:p>
        </p:txBody>
      </p:sp>
      <p:sp>
        <p:nvSpPr>
          <p:cNvPr id="34" name="TextBox 33">
            <a:extLst>
              <a:ext uri="{FF2B5EF4-FFF2-40B4-BE49-F238E27FC236}">
                <a16:creationId xmlns:a16="http://schemas.microsoft.com/office/drawing/2014/main" id="{638A07F4-E074-56B9-B1B3-874A98967361}"/>
              </a:ext>
            </a:extLst>
          </p:cNvPr>
          <p:cNvSpPr txBox="1"/>
          <p:nvPr/>
        </p:nvSpPr>
        <p:spPr>
          <a:xfrm>
            <a:off x="28290898" y="14782103"/>
            <a:ext cx="33147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600" b="1">
                <a:cs typeface="Calibri"/>
              </a:rPr>
              <a:t>Legend</a:t>
            </a:r>
            <a:endParaRPr lang="en-US" sz="3600" b="1"/>
          </a:p>
        </p:txBody>
      </p:sp>
      <p:sp>
        <p:nvSpPr>
          <p:cNvPr id="51" name="Rectangle: Rounded Corners 50">
            <a:extLst>
              <a:ext uri="{FF2B5EF4-FFF2-40B4-BE49-F238E27FC236}">
                <a16:creationId xmlns:a16="http://schemas.microsoft.com/office/drawing/2014/main" id="{18823209-DC0E-FD74-8C2B-C3C841660180}"/>
              </a:ext>
            </a:extLst>
          </p:cNvPr>
          <p:cNvSpPr/>
          <p:nvPr/>
        </p:nvSpPr>
        <p:spPr>
          <a:xfrm>
            <a:off x="28313479" y="16245300"/>
            <a:ext cx="787178" cy="429370"/>
          </a:xfrm>
          <a:prstGeom prst="roundRect">
            <a:avLst/>
          </a:prstGeom>
          <a:solidFill>
            <a:srgbClr val="9754B1"/>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A6BE3364-2649-0A85-8D92-A6990C0F162B}"/>
              </a:ext>
            </a:extLst>
          </p:cNvPr>
          <p:cNvSpPr txBox="1"/>
          <p:nvPr/>
        </p:nvSpPr>
        <p:spPr>
          <a:xfrm>
            <a:off x="29283454" y="15535898"/>
            <a:ext cx="4461448" cy="69403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cs typeface="Calibri"/>
              </a:rPr>
              <a:t>Buildings </a:t>
            </a:r>
          </a:p>
          <a:p>
            <a:r>
              <a:rPr lang="en-US" sz="1400">
                <a:ea typeface="Calibri"/>
                <a:cs typeface="Calibri"/>
              </a:rPr>
              <a:t>.</a:t>
            </a:r>
            <a:endParaRPr lang="en-US" sz="1400">
              <a:cs typeface="Calibri"/>
            </a:endParaRPr>
          </a:p>
          <a:p>
            <a:r>
              <a:rPr lang="en-US" sz="2800">
                <a:cs typeface="Calibri"/>
              </a:rPr>
              <a:t>Heavy Industrial (I-H)</a:t>
            </a:r>
            <a:endParaRPr lang="en-US" sz="2800">
              <a:ea typeface="Calibri"/>
              <a:cs typeface="Calibri"/>
            </a:endParaRPr>
          </a:p>
          <a:p>
            <a:r>
              <a:rPr lang="en-US" sz="1400">
                <a:ea typeface="Calibri"/>
                <a:cs typeface="Calibri"/>
              </a:rPr>
              <a:t>.</a:t>
            </a:r>
            <a:endParaRPr lang="en-US" sz="1400"/>
          </a:p>
          <a:p>
            <a:r>
              <a:rPr lang="en-US" sz="2800">
                <a:cs typeface="Calibri"/>
              </a:rPr>
              <a:t>General Industrial (I-B)</a:t>
            </a:r>
            <a:endParaRPr lang="en-US" sz="2800"/>
          </a:p>
          <a:p>
            <a:r>
              <a:rPr lang="en-US" sz="1400">
                <a:ea typeface="Calibri"/>
                <a:cs typeface="Calibri"/>
              </a:rPr>
              <a:t>.</a:t>
            </a:r>
            <a:endParaRPr lang="en-US"/>
          </a:p>
          <a:p>
            <a:r>
              <a:rPr lang="en-US" sz="2800">
                <a:cs typeface="Calibri"/>
              </a:rPr>
              <a:t>Industrial Business (I-B)</a:t>
            </a:r>
            <a:endParaRPr lang="en-US" sz="2800">
              <a:ea typeface="Calibri"/>
              <a:cs typeface="Calibri"/>
            </a:endParaRPr>
          </a:p>
          <a:p>
            <a:r>
              <a:rPr lang="en-US" sz="1400">
                <a:ea typeface="Calibri" panose="020F0502020204030204"/>
                <a:cs typeface="Calibri"/>
              </a:rPr>
              <a:t>.</a:t>
            </a:r>
            <a:endParaRPr lang="en-US"/>
          </a:p>
          <a:p>
            <a:r>
              <a:rPr lang="en-US" sz="2800">
                <a:ea typeface="Calibri"/>
                <a:cs typeface="Calibri"/>
              </a:rPr>
              <a:t>General Commercial (C-G)</a:t>
            </a:r>
            <a:endParaRPr lang="en-US" sz="2800">
              <a:cs typeface="Calibri"/>
            </a:endParaRPr>
          </a:p>
          <a:p>
            <a:r>
              <a:rPr lang="en-US" sz="1400">
                <a:ea typeface="Calibri"/>
                <a:cs typeface="Calibri"/>
              </a:rPr>
              <a:t>.</a:t>
            </a:r>
            <a:endParaRPr lang="en-US"/>
          </a:p>
          <a:p>
            <a:r>
              <a:rPr lang="en-US" sz="2800">
                <a:cs typeface="Calibri"/>
              </a:rPr>
              <a:t>Local Commercial (C-L)</a:t>
            </a:r>
            <a:endParaRPr lang="en-US"/>
          </a:p>
          <a:p>
            <a:r>
              <a:rPr lang="en-US" sz="1400">
                <a:ea typeface="Calibri"/>
                <a:cs typeface="Calibri"/>
              </a:rPr>
              <a:t>.</a:t>
            </a:r>
            <a:endParaRPr lang="en-US"/>
          </a:p>
          <a:p>
            <a:r>
              <a:rPr lang="en-US" sz="2800">
                <a:ea typeface="Calibri"/>
                <a:cs typeface="Calibri"/>
              </a:rPr>
              <a:t>Low Density Residential (R-L)</a:t>
            </a:r>
          </a:p>
          <a:p>
            <a:r>
              <a:rPr lang="en-US" sz="1400">
                <a:ea typeface="Calibri"/>
                <a:cs typeface="Calibri"/>
              </a:rPr>
              <a:t>.</a:t>
            </a:r>
            <a:endParaRPr lang="en-US"/>
          </a:p>
          <a:p>
            <a:r>
              <a:rPr lang="en-US" sz="2800">
                <a:ea typeface="Calibri"/>
                <a:cs typeface="Calibri"/>
              </a:rPr>
              <a:t>Mixed Use Residential (R-M)</a:t>
            </a:r>
          </a:p>
          <a:p>
            <a:r>
              <a:rPr lang="en-US" sz="1400">
                <a:ea typeface="Calibri"/>
                <a:cs typeface="Calibri"/>
              </a:rPr>
              <a:t>.</a:t>
            </a:r>
            <a:endParaRPr lang="en-US"/>
          </a:p>
          <a:p>
            <a:r>
              <a:rPr lang="en-US" sz="2800">
                <a:ea typeface="Calibri"/>
                <a:cs typeface="Calibri"/>
              </a:rPr>
              <a:t>Public Building (P-B)</a:t>
            </a:r>
          </a:p>
          <a:p>
            <a:r>
              <a:rPr lang="en-US" sz="1400">
                <a:ea typeface="Calibri"/>
                <a:cs typeface="Calibri"/>
              </a:rPr>
              <a:t>.</a:t>
            </a:r>
            <a:endParaRPr lang="en-US"/>
          </a:p>
          <a:p>
            <a:r>
              <a:rPr lang="en-US" sz="2800">
                <a:ea typeface="Calibri"/>
                <a:cs typeface="Calibri"/>
              </a:rPr>
              <a:t>Parks and Recreation (P-R)</a:t>
            </a:r>
            <a:endParaRPr lang="en-US">
              <a:ea typeface="Calibri"/>
              <a:cs typeface="Calibri"/>
            </a:endParaRPr>
          </a:p>
          <a:p>
            <a:r>
              <a:rPr lang="en-US" sz="900">
                <a:ea typeface="Calibri" panose="020F0502020204030204"/>
                <a:cs typeface="Calibri"/>
              </a:rPr>
              <a:t>.</a:t>
            </a:r>
          </a:p>
          <a:p>
            <a:r>
              <a:rPr lang="en-US" sz="2800">
                <a:ea typeface="Calibri"/>
                <a:cs typeface="Calibri"/>
              </a:rPr>
              <a:t>Study Area Boundary </a:t>
            </a:r>
          </a:p>
        </p:txBody>
      </p:sp>
      <p:sp>
        <p:nvSpPr>
          <p:cNvPr id="53" name="Rectangle: Rounded Corners 52">
            <a:extLst>
              <a:ext uri="{FF2B5EF4-FFF2-40B4-BE49-F238E27FC236}">
                <a16:creationId xmlns:a16="http://schemas.microsoft.com/office/drawing/2014/main" id="{A03E6905-A775-07D7-5104-5FDD42BD0B9E}"/>
              </a:ext>
            </a:extLst>
          </p:cNvPr>
          <p:cNvSpPr/>
          <p:nvPr/>
        </p:nvSpPr>
        <p:spPr>
          <a:xfrm>
            <a:off x="28313478" y="18795728"/>
            <a:ext cx="787178" cy="429370"/>
          </a:xfrm>
          <a:prstGeom prst="roundRect">
            <a:avLst/>
          </a:prstGeom>
          <a:solidFill>
            <a:srgbClr val="FB99F7"/>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B3DD983D-B248-F297-D122-320F73106248}"/>
              </a:ext>
            </a:extLst>
          </p:cNvPr>
          <p:cNvSpPr/>
          <p:nvPr/>
        </p:nvSpPr>
        <p:spPr>
          <a:xfrm>
            <a:off x="28313478" y="20717855"/>
            <a:ext cx="787178" cy="429370"/>
          </a:xfrm>
          <a:prstGeom prst="roundRect">
            <a:avLst/>
          </a:prstGeom>
          <a:solidFill>
            <a:srgbClr val="64F3DF"/>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F2B065B2-CD52-6054-DCBD-10039392A343}"/>
              </a:ext>
            </a:extLst>
          </p:cNvPr>
          <p:cNvSpPr/>
          <p:nvPr/>
        </p:nvSpPr>
        <p:spPr>
          <a:xfrm>
            <a:off x="28330731" y="19435457"/>
            <a:ext cx="787178" cy="429370"/>
          </a:xfrm>
          <a:prstGeom prst="roundRect">
            <a:avLst/>
          </a:prstGeom>
          <a:solidFill>
            <a:schemeClr val="accent4">
              <a:lumMod val="20000"/>
              <a:lumOff val="80000"/>
            </a:schemeClr>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87624CF9-94D1-0B41-B6AE-997E21369521}"/>
              </a:ext>
            </a:extLst>
          </p:cNvPr>
          <p:cNvSpPr/>
          <p:nvPr/>
        </p:nvSpPr>
        <p:spPr>
          <a:xfrm>
            <a:off x="28332528" y="20043980"/>
            <a:ext cx="787178" cy="429370"/>
          </a:xfrm>
          <a:prstGeom prst="roundRect">
            <a:avLst/>
          </a:prstGeom>
          <a:solidFill>
            <a:srgbClr val="F8817D"/>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5C9ECB5E-BA6D-22B9-73C5-A9FFC37C99E2}"/>
              </a:ext>
            </a:extLst>
          </p:cNvPr>
          <p:cNvSpPr/>
          <p:nvPr/>
        </p:nvSpPr>
        <p:spPr>
          <a:xfrm>
            <a:off x="28313477" y="21426892"/>
            <a:ext cx="787178" cy="429370"/>
          </a:xfrm>
          <a:prstGeom prst="roundRect">
            <a:avLst/>
          </a:prstGeom>
          <a:solidFill>
            <a:srgbClr val="46F43C"/>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Rounded Corners 57">
            <a:extLst>
              <a:ext uri="{FF2B5EF4-FFF2-40B4-BE49-F238E27FC236}">
                <a16:creationId xmlns:a16="http://schemas.microsoft.com/office/drawing/2014/main" id="{230BE892-5EE7-D8DB-3AEA-16D5D08DCE87}"/>
              </a:ext>
            </a:extLst>
          </p:cNvPr>
          <p:cNvSpPr/>
          <p:nvPr/>
        </p:nvSpPr>
        <p:spPr>
          <a:xfrm>
            <a:off x="28313477" y="18132622"/>
            <a:ext cx="787178" cy="429370"/>
          </a:xfrm>
          <a:prstGeom prst="roundRect">
            <a:avLst/>
          </a:prstGeom>
          <a:solidFill>
            <a:srgbClr val="FCC3FA"/>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7F471A81-0A1D-A9DB-873A-F16ADF16A597}"/>
              </a:ext>
            </a:extLst>
          </p:cNvPr>
          <p:cNvSpPr/>
          <p:nvPr/>
        </p:nvSpPr>
        <p:spPr>
          <a:xfrm>
            <a:off x="28313477" y="17479123"/>
            <a:ext cx="787178" cy="429370"/>
          </a:xfrm>
          <a:prstGeom prst="roundRect">
            <a:avLst/>
          </a:prstGeom>
          <a:solidFill>
            <a:srgbClr val="E6B2E0"/>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Rounded Corners 59">
            <a:extLst>
              <a:ext uri="{FF2B5EF4-FFF2-40B4-BE49-F238E27FC236}">
                <a16:creationId xmlns:a16="http://schemas.microsoft.com/office/drawing/2014/main" id="{6A0CD540-CA61-1B37-3592-D017BCE4C5C0}"/>
              </a:ext>
            </a:extLst>
          </p:cNvPr>
          <p:cNvSpPr/>
          <p:nvPr/>
        </p:nvSpPr>
        <p:spPr>
          <a:xfrm>
            <a:off x="28313477" y="16901826"/>
            <a:ext cx="787178" cy="429370"/>
          </a:xfrm>
          <a:prstGeom prst="roundRect">
            <a:avLst/>
          </a:prstGeom>
          <a:solidFill>
            <a:srgbClr val="BB73C5"/>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CD0481A9-CADF-EC50-2FA5-7607B54592E0}"/>
              </a:ext>
            </a:extLst>
          </p:cNvPr>
          <p:cNvSpPr/>
          <p:nvPr/>
        </p:nvSpPr>
        <p:spPr>
          <a:xfrm>
            <a:off x="28313478" y="15611896"/>
            <a:ext cx="787178" cy="429370"/>
          </a:xfrm>
          <a:prstGeom prst="roundRect">
            <a:avLst/>
          </a:prstGeom>
          <a:solidFill>
            <a:srgbClr val="E0DFDA"/>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B614B9E8-0A4B-FAAE-C251-0BD477D5432E}"/>
              </a:ext>
            </a:extLst>
          </p:cNvPr>
          <p:cNvSpPr/>
          <p:nvPr/>
        </p:nvSpPr>
        <p:spPr>
          <a:xfrm>
            <a:off x="28375058" y="22096367"/>
            <a:ext cx="775659" cy="128680"/>
          </a:xfrm>
          <a:prstGeom prst="rect">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5024991"/>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5878AA17DD4C459B743E52D65277E3" ma:contentTypeVersion="12" ma:contentTypeDescription="Create a new document." ma:contentTypeScope="" ma:versionID="957430bd21f52b4a8df340d7feac3484">
  <xsd:schema xmlns:xsd="http://www.w3.org/2001/XMLSchema" xmlns:xs="http://www.w3.org/2001/XMLSchema" xmlns:p="http://schemas.microsoft.com/office/2006/metadata/properties" xmlns:ns2="8d7e640e-ec6a-4d05-b2ce-2608bd9490c0" xmlns:ns3="07360fdf-9a14-411d-81cf-055580dfc599" targetNamespace="http://schemas.microsoft.com/office/2006/metadata/properties" ma:root="true" ma:fieldsID="19b6b9a6a0353c277c0d8a1cd0725dea" ns2:_="" ns3:_="">
    <xsd:import namespace="8d7e640e-ec6a-4d05-b2ce-2608bd9490c0"/>
    <xsd:import namespace="07360fdf-9a14-411d-81cf-055580dfc59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7e640e-ec6a-4d05-b2ce-2608bd9490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5068081-dbbd-47ea-9070-e0c65d2a8f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360fdf-9a14-411d-81cf-055580dfc59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f6317436-b17f-4cfa-a2a9-99875846f4ae}" ma:internalName="TaxCatchAll" ma:showField="CatchAllData" ma:web="07360fdf-9a14-411d-81cf-055580dfc5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d7e640e-ec6a-4d05-b2ce-2608bd9490c0">
      <Terms xmlns="http://schemas.microsoft.com/office/infopath/2007/PartnerControls"/>
    </lcf76f155ced4ddcb4097134ff3c332f>
    <TaxCatchAll xmlns="07360fdf-9a14-411d-81cf-055580dfc59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05EFF7-4945-4CAA-93C7-DCDD53189E5F}"/>
</file>

<file path=customXml/itemProps2.xml><?xml version="1.0" encoding="utf-8"?>
<ds:datastoreItem xmlns:ds="http://schemas.openxmlformats.org/officeDocument/2006/customXml" ds:itemID="{E31F4F78-A5BF-4509-86AB-BBFC3D1289E7}">
  <ds:schemaRefs>
    <ds:schemaRef ds:uri="f34c2912-9efb-4322-b526-a1fbe0a107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AECA0D0-17FD-40EC-AD0A-10AD1F03A8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4</cp:revision>
  <dcterms:created xsi:type="dcterms:W3CDTF">2023-11-11T18:53:54Z</dcterms:created>
  <dcterms:modified xsi:type="dcterms:W3CDTF">2024-04-03T18:04:17Z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0x0101008A5878AA17DD4C459B743E52D65277E3</vt:lpwstr>
  </property>
  <property fmtid="{D5CDD505-2E9C-101B-9397-08002B2CF9AE}" pid="3" name="MediaServiceImageTags">
    <vt:lpwstr/>
  </property>
  <property fmtid="{D5CDD505-2E9C-101B-9397-08002B2CF9AE}" pid="4" name="Order">
    <vt:r8>5000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