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AF8C0E"/>
    <a:srgbClr val="0054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3" d="100"/>
          <a:sy n="23" d="100"/>
        </p:scale>
        <p:origin x="16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ry Stein" userId="266dd4b7-7af8-425b-8a65-c4af2c98f645" providerId="ADAL" clId="{242CD01B-2D00-4A70-A51F-EBEA8BA6C7F3}"/>
    <pc:docChg chg="custSel modSld">
      <pc:chgData name="Perry Stein" userId="266dd4b7-7af8-425b-8a65-c4af2c98f645" providerId="ADAL" clId="{242CD01B-2D00-4A70-A51F-EBEA8BA6C7F3}" dt="2024-04-03T17:20:39.278" v="129" actId="20577"/>
      <pc:docMkLst>
        <pc:docMk/>
      </pc:docMkLst>
      <pc:sldChg chg="modSp mod">
        <pc:chgData name="Perry Stein" userId="266dd4b7-7af8-425b-8a65-c4af2c98f645" providerId="ADAL" clId="{242CD01B-2D00-4A70-A51F-EBEA8BA6C7F3}" dt="2024-04-03T17:20:39.278" v="129" actId="20577"/>
        <pc:sldMkLst>
          <pc:docMk/>
          <pc:sldMk cId="992270471" sldId="258"/>
        </pc:sldMkLst>
        <pc:spChg chg="mod">
          <ac:chgData name="Perry Stein" userId="266dd4b7-7af8-425b-8a65-c4af2c98f645" providerId="ADAL" clId="{242CD01B-2D00-4A70-A51F-EBEA8BA6C7F3}" dt="2024-04-03T17:20:39.278" v="129" actId="20577"/>
          <ac:spMkLst>
            <pc:docMk/>
            <pc:sldMk cId="992270471" sldId="258"/>
            <ac:spMk id="2" creationId="{83EAC7F0-E107-0A46-F727-C27AC2A6F6A8}"/>
          </ac:spMkLst>
        </pc:spChg>
        <pc:spChg chg="mod">
          <ac:chgData name="Perry Stein" userId="266dd4b7-7af8-425b-8a65-c4af2c98f645" providerId="ADAL" clId="{242CD01B-2D00-4A70-A51F-EBEA8BA6C7F3}" dt="2024-04-03T17:20:27.384" v="128" actId="20577"/>
          <ac:spMkLst>
            <pc:docMk/>
            <pc:sldMk cId="992270471" sldId="258"/>
            <ac:spMk id="19" creationId="{4E5361D5-307D-CC70-44A5-0C541AAFA04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A9E504-AD05-D597-E367-5E3C3543B0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8D0E8A-8D12-BBEA-707F-372F5CD971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1F2B6-7FC3-42FF-ADB0-7FD8BA45B6F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A93C-0EAE-2DB1-4087-8CBD2383B11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39A1B-CF02-E926-1462-677D1C1A1E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E5C6F-E462-499D-9CA6-2D8169B3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63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F9119-704A-44E0-ADEB-35EB50EB6DE4}" type="datetimeFigureOut">
              <a:rPr lang="en-CA" smtClean="0"/>
              <a:t>2024-04-03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82306-B6FE-4843-8BE6-B0675FA14D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7346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701196" rtl="0" eaLnBrk="1" latinLnBrk="0" hangingPunct="1">
      <a:defRPr sz="6172" kern="1200">
        <a:solidFill>
          <a:schemeClr val="tx1"/>
        </a:solidFill>
        <a:latin typeface="+mn-lt"/>
        <a:ea typeface="+mn-ea"/>
        <a:cs typeface="+mn-cs"/>
      </a:defRPr>
    </a:lvl1pPr>
    <a:lvl2pPr marL="2350600" algn="l" defTabSz="4701196" rtl="0" eaLnBrk="1" latinLnBrk="0" hangingPunct="1">
      <a:defRPr sz="6172" kern="1200">
        <a:solidFill>
          <a:schemeClr val="tx1"/>
        </a:solidFill>
        <a:latin typeface="+mn-lt"/>
        <a:ea typeface="+mn-ea"/>
        <a:cs typeface="+mn-cs"/>
      </a:defRPr>
    </a:lvl2pPr>
    <a:lvl3pPr marL="4701196" algn="l" defTabSz="4701196" rtl="0" eaLnBrk="1" latinLnBrk="0" hangingPunct="1">
      <a:defRPr sz="6172" kern="1200">
        <a:solidFill>
          <a:schemeClr val="tx1"/>
        </a:solidFill>
        <a:latin typeface="+mn-lt"/>
        <a:ea typeface="+mn-ea"/>
        <a:cs typeface="+mn-cs"/>
      </a:defRPr>
    </a:lvl3pPr>
    <a:lvl4pPr marL="7051793" algn="l" defTabSz="4701196" rtl="0" eaLnBrk="1" latinLnBrk="0" hangingPunct="1">
      <a:defRPr sz="6172" kern="1200">
        <a:solidFill>
          <a:schemeClr val="tx1"/>
        </a:solidFill>
        <a:latin typeface="+mn-lt"/>
        <a:ea typeface="+mn-ea"/>
        <a:cs typeface="+mn-cs"/>
      </a:defRPr>
    </a:lvl4pPr>
    <a:lvl5pPr marL="9402389" algn="l" defTabSz="4701196" rtl="0" eaLnBrk="1" latinLnBrk="0" hangingPunct="1">
      <a:defRPr sz="6172" kern="1200">
        <a:solidFill>
          <a:schemeClr val="tx1"/>
        </a:solidFill>
        <a:latin typeface="+mn-lt"/>
        <a:ea typeface="+mn-ea"/>
        <a:cs typeface="+mn-cs"/>
      </a:defRPr>
    </a:lvl5pPr>
    <a:lvl6pPr marL="11752989" algn="l" defTabSz="4701196" rtl="0" eaLnBrk="1" latinLnBrk="0" hangingPunct="1">
      <a:defRPr sz="6172" kern="1200">
        <a:solidFill>
          <a:schemeClr val="tx1"/>
        </a:solidFill>
        <a:latin typeface="+mn-lt"/>
        <a:ea typeface="+mn-ea"/>
        <a:cs typeface="+mn-cs"/>
      </a:defRPr>
    </a:lvl6pPr>
    <a:lvl7pPr marL="14103586" algn="l" defTabSz="4701196" rtl="0" eaLnBrk="1" latinLnBrk="0" hangingPunct="1">
      <a:defRPr sz="6172" kern="1200">
        <a:solidFill>
          <a:schemeClr val="tx1"/>
        </a:solidFill>
        <a:latin typeface="+mn-lt"/>
        <a:ea typeface="+mn-ea"/>
        <a:cs typeface="+mn-cs"/>
      </a:defRPr>
    </a:lvl7pPr>
    <a:lvl8pPr marL="16454186" algn="l" defTabSz="4701196" rtl="0" eaLnBrk="1" latinLnBrk="0" hangingPunct="1">
      <a:defRPr sz="6172" kern="1200">
        <a:solidFill>
          <a:schemeClr val="tx1"/>
        </a:solidFill>
        <a:latin typeface="+mn-lt"/>
        <a:ea typeface="+mn-ea"/>
        <a:cs typeface="+mn-cs"/>
      </a:defRPr>
    </a:lvl8pPr>
    <a:lvl9pPr marL="18804786" algn="l" defTabSz="4701196" rtl="0" eaLnBrk="1" latinLnBrk="0" hangingPunct="1">
      <a:defRPr sz="61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782306-B6FE-4843-8BE6-B0675FA14D4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032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5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8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98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5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60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4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4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9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3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35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07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9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153CBB0-C7CB-A4F5-9CAF-C42C5C511E27}"/>
              </a:ext>
            </a:extLst>
          </p:cNvPr>
          <p:cNvGrpSpPr/>
          <p:nvPr/>
        </p:nvGrpSpPr>
        <p:grpSpPr>
          <a:xfrm>
            <a:off x="10718767" y="28381209"/>
            <a:ext cx="23532438" cy="4537190"/>
            <a:chOff x="15011157" y="436659"/>
            <a:chExt cx="4995967" cy="83972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E67059E-AFFD-C119-E416-2F8EDC641B01}"/>
                </a:ext>
              </a:extLst>
            </p:cNvPr>
            <p:cNvSpPr/>
            <p:nvPr/>
          </p:nvSpPr>
          <p:spPr>
            <a:xfrm>
              <a:off x="15011157" y="436659"/>
              <a:ext cx="4995967" cy="83972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21673"/>
            </a:p>
          </p:txBody>
        </p:sp>
        <p:pic>
          <p:nvPicPr>
            <p:cNvPr id="21" name="Picture 20" descr="A logo for a company&#10;&#10;Description automatically generated">
              <a:extLst>
                <a:ext uri="{FF2B5EF4-FFF2-40B4-BE49-F238E27FC236}">
                  <a16:creationId xmlns:a16="http://schemas.microsoft.com/office/drawing/2014/main" id="{57498F47-06C6-AFF4-8C65-844840B804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20912" y="509559"/>
              <a:ext cx="2692562" cy="706797"/>
            </a:xfrm>
            <a:prstGeom prst="rect">
              <a:avLst/>
            </a:prstGeom>
          </p:spPr>
        </p:pic>
        <p:pic>
          <p:nvPicPr>
            <p:cNvPr id="24" name="Picture 23" descr="A close-up of logos&#10;&#10;Description automatically generated">
              <a:extLst>
                <a:ext uri="{FF2B5EF4-FFF2-40B4-BE49-F238E27FC236}">
                  <a16:creationId xmlns:a16="http://schemas.microsoft.com/office/drawing/2014/main" id="{660EFD67-4091-49A5-8843-906F89FE18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45" t="19006" r="8985" b="53216"/>
            <a:stretch/>
          </p:blipFill>
          <p:spPr>
            <a:xfrm>
              <a:off x="17913474" y="502284"/>
              <a:ext cx="2072954" cy="706796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2E95C6E4-357E-2FBB-DC77-3CAB3B51D1BD}"/>
              </a:ext>
            </a:extLst>
          </p:cNvPr>
          <p:cNvSpPr txBox="1"/>
          <p:nvPr/>
        </p:nvSpPr>
        <p:spPr>
          <a:xfrm>
            <a:off x="595911" y="164189"/>
            <a:ext cx="9992380" cy="359765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 rtl="0" fontAlgn="base">
              <a:lnSpc>
                <a:spcPts val="6700"/>
              </a:lnSpc>
            </a:pPr>
            <a:r>
              <a:rPr lang="en-US" sz="5800" b="1" dirty="0">
                <a:latin typeface="Times New Roman" panose="02020603050405020304" pitchFamily="18" charset="0"/>
              </a:rPr>
              <a:t>RESEARCH QUESTION</a:t>
            </a:r>
          </a:p>
          <a:p>
            <a:pPr algn="l" rtl="0" fontAlgn="base">
              <a:lnSpc>
                <a:spcPts val="6700"/>
              </a:lnSpc>
            </a:pPr>
            <a:r>
              <a:rPr lang="en-US" sz="5800" b="0" i="0" dirty="0">
                <a:effectLst/>
                <a:latin typeface="Times New Roman" panose="02020603050405020304" pitchFamily="18" charset="0"/>
              </a:rPr>
              <a:t>How can AI be utilized to analyze and convey community feedback to specific council members or offices in a timely manner?  </a:t>
            </a:r>
            <a:endParaRPr lang="en-US" sz="5800" b="1" dirty="0">
              <a:latin typeface="Times New Roman" panose="02020603050405020304" pitchFamily="18" charset="0"/>
            </a:endParaRPr>
          </a:p>
          <a:p>
            <a:pPr algn="l" rtl="0" fontAlgn="base">
              <a:lnSpc>
                <a:spcPts val="6700"/>
              </a:lnSpc>
            </a:pPr>
            <a:endParaRPr lang="en-US" sz="5800" b="1" dirty="0">
              <a:latin typeface="Times New Roman" panose="02020603050405020304" pitchFamily="18" charset="0"/>
            </a:endParaRPr>
          </a:p>
          <a:p>
            <a:pPr algn="l" rtl="0" fontAlgn="base">
              <a:lnSpc>
                <a:spcPts val="6700"/>
              </a:lnSpc>
            </a:pPr>
            <a:r>
              <a:rPr lang="en-US" sz="5800" b="1" dirty="0">
                <a:latin typeface="Times New Roman" panose="02020603050405020304" pitchFamily="18" charset="0"/>
              </a:rPr>
              <a:t>INTRODUCTION</a:t>
            </a:r>
          </a:p>
          <a:p>
            <a:pPr marL="685800" indent="-685800" algn="l" rtl="0" fontAlgn="base">
              <a:lnSpc>
                <a:spcPts val="6700"/>
              </a:lnSpc>
              <a:buFont typeface="Arial" panose="020B0604020202020204" pitchFamily="34" charset="0"/>
              <a:buChar char="•"/>
            </a:pPr>
            <a:r>
              <a:rPr lang="en-US" sz="5800" dirty="0">
                <a:latin typeface="Times New Roman" panose="02020603050405020304" pitchFamily="18" charset="0"/>
              </a:rPr>
              <a:t> Effective governance requires enhanced communication and engagement with citizens.</a:t>
            </a:r>
          </a:p>
          <a:p>
            <a:pPr marL="685800" indent="-685800" algn="l" rtl="0" fontAlgn="base">
              <a:lnSpc>
                <a:spcPts val="6700"/>
              </a:lnSpc>
              <a:buFont typeface="Arial" panose="020B0604020202020204" pitchFamily="34" charset="0"/>
              <a:buChar char="•"/>
            </a:pPr>
            <a:r>
              <a:rPr lang="en-US" sz="5800" dirty="0">
                <a:latin typeface="Times New Roman" panose="02020603050405020304" pitchFamily="18" charset="0"/>
              </a:rPr>
              <a:t>AI, specifically Natural Language Processing (NLP), enables local governments to understand community sentiment efficiently, enhancing governance effectiveness.</a:t>
            </a:r>
          </a:p>
          <a:p>
            <a:pPr algn="l" rtl="0" fontAlgn="base">
              <a:lnSpc>
                <a:spcPts val="6700"/>
              </a:lnSpc>
            </a:pPr>
            <a:endParaRPr lang="en-US" sz="5800" b="1" dirty="0">
              <a:latin typeface="Times New Roman" panose="02020603050405020304" pitchFamily="18" charset="0"/>
            </a:endParaRPr>
          </a:p>
          <a:p>
            <a:pPr algn="l" rtl="0" fontAlgn="base">
              <a:lnSpc>
                <a:spcPts val="6700"/>
              </a:lnSpc>
            </a:pPr>
            <a:r>
              <a:rPr lang="en-US" sz="5800" b="1" dirty="0">
                <a:latin typeface="Times New Roman" panose="02020603050405020304" pitchFamily="18" charset="0"/>
              </a:rPr>
              <a:t>LITERATURE REVIEW</a:t>
            </a:r>
          </a:p>
          <a:p>
            <a:pPr marL="857250" indent="-857250" algn="l" rtl="0" fontAlgn="base">
              <a:lnSpc>
                <a:spcPts val="6700"/>
              </a:lnSpc>
              <a:buFont typeface="Arial" panose="020B0604020202020204" pitchFamily="34" charset="0"/>
              <a:buChar char="•"/>
            </a:pPr>
            <a:r>
              <a:rPr lang="en-US" sz="5800" dirty="0">
                <a:latin typeface="Times New Roman" panose="02020603050405020304" pitchFamily="18" charset="0"/>
              </a:rPr>
              <a:t>Studies demonstrate the effectiveness of AI in analyzing big data and enhancing leadership strategies for smart city development.</a:t>
            </a:r>
          </a:p>
          <a:p>
            <a:pPr marL="857250" indent="-857250" algn="l" rtl="0" fontAlgn="base">
              <a:lnSpc>
                <a:spcPts val="6700"/>
              </a:lnSpc>
              <a:buFont typeface="Arial" panose="020B0604020202020204" pitchFamily="34" charset="0"/>
              <a:buChar char="•"/>
            </a:pPr>
            <a:r>
              <a:rPr lang="en-US" sz="5800" dirty="0">
                <a:latin typeface="Times New Roman" panose="02020603050405020304" pitchFamily="18" charset="0"/>
              </a:rPr>
              <a:t>Ethical concerns and tensions accompany AI implementation in public administration.</a:t>
            </a:r>
          </a:p>
          <a:p>
            <a:pPr algn="l" rtl="0" fontAlgn="base">
              <a:lnSpc>
                <a:spcPts val="6700"/>
              </a:lnSpc>
            </a:pPr>
            <a:endParaRPr lang="en-US" sz="5800" b="1" dirty="0">
              <a:latin typeface="Times New Roman" panose="02020603050405020304" pitchFamily="18" charset="0"/>
            </a:endParaRPr>
          </a:p>
          <a:p>
            <a:pPr algn="l" rtl="0" fontAlgn="base"/>
            <a:r>
              <a:rPr lang="en-US" sz="5800" b="1" dirty="0">
                <a:latin typeface="Times New Roman" panose="02020603050405020304" pitchFamily="18" charset="0"/>
              </a:rPr>
              <a:t>DISCUSSION</a:t>
            </a:r>
          </a:p>
          <a:p>
            <a:pPr marL="685800" indent="-685800" fontAlgn="base">
              <a:lnSpc>
                <a:spcPts val="6700"/>
              </a:lnSpc>
              <a:buFont typeface="Arial" panose="020B0604020202020204" pitchFamily="34" charset="0"/>
              <a:buChar char="•"/>
            </a:pPr>
            <a:r>
              <a:rPr lang="en-US" sz="5800">
                <a:latin typeface="Times New Roman"/>
                <a:cs typeface="Times New Roman"/>
              </a:rPr>
              <a:t>AI applications and </a:t>
            </a:r>
            <a:r>
              <a:rPr lang="en-US" sz="5800" dirty="0">
                <a:latin typeface="Times New Roman"/>
                <a:cs typeface="Times New Roman"/>
              </a:rPr>
              <a:t>AI-powered tools quicken communication between city officials and residents for enhanced citizen engagement and responsive governance.</a:t>
            </a:r>
            <a:endParaRPr lang="en-US" sz="5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marL="857250" indent="-857250" algn="l" rtl="0" fontAlgn="base">
              <a:buFont typeface="Arial" panose="020B0604020202020204" pitchFamily="34" charset="0"/>
              <a:buChar char="•"/>
            </a:pPr>
            <a:endParaRPr lang="en-US" sz="6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algn="l" rtl="0" fontAlgn="base"/>
            <a:endParaRPr lang="en-US" sz="6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algn="l" rtl="0" fontAlgn="base"/>
            <a:endParaRPr lang="en-US" sz="4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algn="l" rtl="0" fontAlgn="base"/>
            <a:endParaRPr lang="en-US" sz="4400" b="0" i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E5361D5-307D-CC70-44A5-0C541AAFA046}"/>
              </a:ext>
            </a:extLst>
          </p:cNvPr>
          <p:cNvSpPr/>
          <p:nvPr/>
        </p:nvSpPr>
        <p:spPr>
          <a:xfrm>
            <a:off x="10718767" y="0"/>
            <a:ext cx="23532438" cy="283418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66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US" sz="7200" b="1" i="0" dirty="0">
                <a:effectLst/>
                <a:latin typeface="Times New Roman" panose="02020603050405020304" pitchFamily="18" charset="0"/>
              </a:rPr>
              <a:t>Artificial Intelligence (</a:t>
            </a:r>
            <a:r>
              <a:rPr lang="en-US" sz="7200" b="1" dirty="0">
                <a:latin typeface="Times New Roman" panose="02020603050405020304" pitchFamily="18" charset="0"/>
              </a:rPr>
              <a:t>AI) </a:t>
            </a:r>
            <a:r>
              <a:rPr lang="en-US" sz="7200" b="1" i="0" dirty="0">
                <a:effectLst/>
                <a:latin typeface="Times New Roman" panose="02020603050405020304" pitchFamily="18" charset="0"/>
              </a:rPr>
              <a:t>for Community Feedback Integration: 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Exploring Artificial Intelligence within Communications and Public Engagement</a:t>
            </a:r>
            <a:endParaRPr lang="en-US" sz="72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="1" i="1" dirty="0" err="1">
                <a:solidFill>
                  <a:schemeClr val="tx1"/>
                </a:solidFill>
                <a:latin typeface="Times New Roman"/>
                <a:cs typeface="Times New Roman"/>
              </a:rPr>
              <a:t>Oluwanifemi</a:t>
            </a:r>
            <a:r>
              <a:rPr lang="en-US" sz="5400" b="1" i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5400" b="1" i="1" dirty="0" err="1">
                <a:solidFill>
                  <a:schemeClr val="tx1"/>
                </a:solidFill>
                <a:latin typeface="Times New Roman"/>
                <a:cs typeface="Times New Roman"/>
              </a:rPr>
              <a:t>Oladoye</a:t>
            </a:r>
            <a:endParaRPr lang="en-US" sz="5400" b="1" i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5400" b="1" i="1" dirty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University of Lethbridge Fa</a:t>
            </a:r>
            <a:r>
              <a:rPr lang="en-US" sz="5400" b="1" i="1" dirty="0">
                <a:solidFill>
                  <a:schemeClr val="tx1"/>
                </a:solidFill>
                <a:latin typeface="Times New Roman"/>
                <a:cs typeface="Times New Roman"/>
              </a:rPr>
              <a:t>culty Supervisor: </a:t>
            </a:r>
            <a:r>
              <a:rPr lang="en-US" sz="5400" b="1" i="1" dirty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Sidney Shapiro</a:t>
            </a:r>
            <a:r>
              <a:rPr lang="en-US" sz="5400" b="1" i="1" dirty="0">
                <a:solidFill>
                  <a:schemeClr val="tx1"/>
                </a:solidFill>
                <a:latin typeface="Times New Roman"/>
                <a:cs typeface="Times New Roman"/>
              </a:rPr>
              <a:t> PhD</a:t>
            </a:r>
          </a:p>
          <a:p>
            <a:pPr algn="ctr"/>
            <a:r>
              <a:rPr lang="en-US" sz="5400" b="1" i="1" dirty="0">
                <a:solidFill>
                  <a:schemeClr val="tx1"/>
                </a:solidFill>
                <a:latin typeface="Times New Roman"/>
                <a:cs typeface="Times New Roman"/>
              </a:rPr>
              <a:t>City of Lethbridge Supervisors: Kaitlin Barr &amp; Meagan Williams</a:t>
            </a:r>
            <a:endParaRPr lang="en-US" sz="5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/>
            </a:endParaRPr>
          </a:p>
          <a:p>
            <a:pPr algn="ctr"/>
            <a:endParaRPr lang="en-US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/>
            </a:endParaRPr>
          </a:p>
          <a:p>
            <a:pPr algn="ctr"/>
            <a:r>
              <a:rPr lang="en-US" sz="66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“AI-powered systems streamline the feedback process, enabling timely action on community concerns and promoting collaboration between city officials and residents.</a:t>
            </a:r>
          </a:p>
          <a:p>
            <a:pPr algn="ctr"/>
            <a:endParaRPr lang="en-US" sz="6600" b="1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6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How? Through data collection and analysis, semantic analysis, automated routing to council members, feedback management and response generation, chatbots and virtual assistants e</a:t>
            </a:r>
            <a:r>
              <a:rPr lang="en-US" sz="6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tc.”</a:t>
            </a:r>
            <a:endParaRPr lang="en-US" sz="6600" b="1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7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2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SCAN </a:t>
            </a:r>
            <a:r>
              <a:rPr lang="en-US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ACCESS FULL PAPER</a:t>
            </a:r>
            <a:endParaRPr lang="en-US" sz="7200" b="1" i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7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7200" b="1" i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7200" b="1" i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7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7200" dirty="0">
              <a:solidFill>
                <a:srgbClr val="13343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7200" dirty="0">
              <a:solidFill>
                <a:srgbClr val="13343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EAC7F0-E107-0A46-F727-C27AC2A6F6A8}"/>
              </a:ext>
            </a:extLst>
          </p:cNvPr>
          <p:cNvSpPr txBox="1"/>
          <p:nvPr/>
        </p:nvSpPr>
        <p:spPr>
          <a:xfrm>
            <a:off x="34381681" y="-720465"/>
            <a:ext cx="9548572" cy="411676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 rtl="0" fontAlgn="base"/>
            <a:r>
              <a:rPr lang="en-US" sz="5400" b="1" dirty="0">
                <a:latin typeface="Times New Roman" panose="02020603050405020304" pitchFamily="18" charset="0"/>
              </a:rPr>
              <a:t> </a:t>
            </a:r>
          </a:p>
          <a:p>
            <a:pPr algn="l" rtl="0" fontAlgn="base"/>
            <a:r>
              <a:rPr lang="en-US" sz="5700" b="1" dirty="0">
                <a:latin typeface="Times New Roman" panose="02020603050405020304" pitchFamily="18" charset="0"/>
              </a:rPr>
              <a:t>CONCLUSION</a:t>
            </a:r>
          </a:p>
          <a:p>
            <a:pPr marL="685800" indent="-685800" algn="l" rtl="0" fontAlgn="base">
              <a:lnSpc>
                <a:spcPts val="6700"/>
              </a:lnSpc>
              <a:buFont typeface="Arial" panose="020B0604020202020204" pitchFamily="34" charset="0"/>
              <a:buChar char="•"/>
            </a:pPr>
            <a:r>
              <a:rPr lang="en-US" sz="5700" dirty="0">
                <a:latin typeface="Times New Roman"/>
                <a:cs typeface="Times New Roman"/>
              </a:rPr>
              <a:t>Municipalities need to be more informed about AI applications, AI governance and ethical guidelines that directly meet their engagement needs.</a:t>
            </a:r>
          </a:p>
          <a:p>
            <a:pPr marL="685800" indent="-685800" algn="l" rtl="0" fontAlgn="base">
              <a:lnSpc>
                <a:spcPts val="6700"/>
              </a:lnSpc>
              <a:buFont typeface="Arial" panose="020B0604020202020204" pitchFamily="34" charset="0"/>
              <a:buChar char="•"/>
            </a:pPr>
            <a:endParaRPr lang="en-US" sz="5700" dirty="0">
              <a:latin typeface="Times New Roman"/>
              <a:cs typeface="Times New Roman"/>
            </a:endParaRPr>
          </a:p>
          <a:p>
            <a:pPr algn="l" rtl="0" fontAlgn="base">
              <a:lnSpc>
                <a:spcPts val="6700"/>
              </a:lnSpc>
            </a:pPr>
            <a:r>
              <a:rPr lang="en-US" sz="5700" b="1" dirty="0">
                <a:latin typeface="Times New Roman"/>
                <a:cs typeface="Times New Roman"/>
              </a:rPr>
              <a:t>RECOMMENDATION</a:t>
            </a:r>
          </a:p>
          <a:p>
            <a:pPr marL="857250" indent="-857250" algn="l" rtl="0" fontAlgn="base">
              <a:lnSpc>
                <a:spcPts val="6700"/>
              </a:lnSpc>
              <a:buFont typeface="Arial" panose="020B0604020202020204" pitchFamily="34" charset="0"/>
              <a:buChar char="•"/>
            </a:pPr>
            <a:r>
              <a:rPr lang="en-US" sz="5700" dirty="0">
                <a:latin typeface="Times New Roman"/>
                <a:cs typeface="Times New Roman"/>
              </a:rPr>
              <a:t>Municipalities should prioritize educating themselves on the specific AI tools that aid feedback analysis, their costs, benefits, vendors, and ease of implementation.</a:t>
            </a:r>
          </a:p>
          <a:p>
            <a:pPr algn="l" rtl="0" fontAlgn="base">
              <a:lnSpc>
                <a:spcPts val="6700"/>
              </a:lnSpc>
            </a:pPr>
            <a:endParaRPr lang="en-US" sz="5700" dirty="0">
              <a:latin typeface="Times New Roman" panose="02020603050405020304" pitchFamily="18" charset="0"/>
            </a:endParaRPr>
          </a:p>
          <a:p>
            <a:pPr algn="l" rtl="0" fontAlgn="base">
              <a:lnSpc>
                <a:spcPts val="6700"/>
              </a:lnSpc>
            </a:pPr>
            <a:r>
              <a:rPr lang="en-US" sz="5700" b="1" dirty="0">
                <a:latin typeface="Times New Roman" panose="02020603050405020304" pitchFamily="18" charset="0"/>
              </a:rPr>
              <a:t>SUGGESTED READING</a:t>
            </a:r>
          </a:p>
          <a:p>
            <a:pPr marL="571500" indent="-571500" algn="l" rtl="0" fontAlgn="base">
              <a:buFont typeface="Arial" panose="020B0604020202020204" pitchFamily="34" charset="0"/>
              <a:buChar char="•"/>
            </a:pPr>
            <a:r>
              <a:rPr lang="en-US" sz="57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Cugurullo, F. (2020). Urban Artificial intelligence: From automation to autonomy in the smart city. </a:t>
            </a:r>
            <a:r>
              <a:rPr lang="en-US" sz="57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Frontiers in Sustainable Cities</a:t>
            </a:r>
            <a:r>
              <a:rPr lang="en-US" sz="57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57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57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https://doi.org/10.3389/frsc.2020.00038</a:t>
            </a:r>
          </a:p>
          <a:p>
            <a:pPr algn="l" rtl="0" fontAlgn="base">
              <a:lnSpc>
                <a:spcPts val="6700"/>
              </a:lnSpc>
            </a:pPr>
            <a:endParaRPr lang="en-US" sz="5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 fontAlgn="base">
              <a:lnSpc>
                <a:spcPts val="6700"/>
              </a:lnSpc>
            </a:pPr>
            <a:r>
              <a:rPr lang="en-US" sz="5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</a:t>
            </a:r>
          </a:p>
          <a:p>
            <a:pPr algn="l" rtl="0" fontAlgn="base">
              <a:lnSpc>
                <a:spcPts val="6700"/>
              </a:lnSpc>
            </a:pPr>
            <a:r>
              <a:rPr lang="en-US" sz="5700" dirty="0">
                <a:latin typeface="Times New Roman" panose="02020603050405020304" pitchFamily="18" charset="0"/>
              </a:rPr>
              <a:t>A big thank you to:</a:t>
            </a:r>
          </a:p>
          <a:p>
            <a:pPr marL="685800" indent="-685800" fontAlgn="base">
              <a:lnSpc>
                <a:spcPts val="6700"/>
              </a:lnSpc>
              <a:buFont typeface="Arial" panose="020B0604020202020204" pitchFamily="34" charset="0"/>
              <a:buChar char="•"/>
            </a:pPr>
            <a:r>
              <a:rPr lang="en-US" sz="5700" dirty="0">
                <a:latin typeface="Times New Roman"/>
                <a:cs typeface="Times New Roman"/>
              </a:rPr>
              <a:t>My academic supervisor, Sidney Shapiro, PhD &amp; his research students – Alison Liu and Anh Vo. </a:t>
            </a:r>
            <a:endParaRPr lang="en-US" sz="5700" dirty="0">
              <a:latin typeface="Times New Roman" panose="02020603050405020304" pitchFamily="18" charset="0"/>
              <a:cs typeface="Times New Roman"/>
            </a:endParaRPr>
          </a:p>
          <a:p>
            <a:pPr marL="685800" indent="-685800" fontAlgn="base">
              <a:lnSpc>
                <a:spcPts val="6700"/>
              </a:lnSpc>
              <a:buFont typeface="Arial" panose="020B0604020202020204" pitchFamily="34" charset="0"/>
              <a:buChar char="•"/>
            </a:pPr>
            <a:r>
              <a:rPr lang="en-US" sz="5700" dirty="0">
                <a:latin typeface="Times New Roman"/>
                <a:cs typeface="Times New Roman"/>
              </a:rPr>
              <a:t>The Snow and Ice Control team, Joe Rice PhD, Perry Stein and Andrea Cuellar PhD.</a:t>
            </a:r>
          </a:p>
          <a:p>
            <a:pPr algn="l" rtl="0" fontAlgn="base">
              <a:lnSpc>
                <a:spcPts val="6700"/>
              </a:lnSpc>
            </a:pPr>
            <a:endParaRPr lang="en-US" sz="5600" b="1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algn="l" rtl="0" fontAlgn="base"/>
            <a:endParaRPr lang="en-US" sz="5600" b="1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algn="l" rtl="0" fontAlgn="base"/>
            <a:endParaRPr lang="en-US" sz="5600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algn="l" rtl="0" fontAlgn="base"/>
            <a:endParaRPr lang="en-US" sz="5600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algn="l" rtl="0" fontAlgn="base"/>
            <a:endParaRPr lang="en-US" sz="5600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algn="l" rtl="0" fontAlgn="base"/>
            <a:r>
              <a:rPr lang="en-US" sz="5600" dirty="0">
                <a:solidFill>
                  <a:schemeClr val="accent1"/>
                </a:solidFill>
                <a:latin typeface="Times New Roman" panose="02020603050405020304" pitchFamily="18" charset="0"/>
              </a:rPr>
              <a:t>  </a:t>
            </a:r>
          </a:p>
          <a:p>
            <a:pPr marL="857250" indent="-857250" algn="l" rtl="0" fontAlgn="base">
              <a:buFont typeface="Arial" panose="020B0604020202020204" pitchFamily="34" charset="0"/>
              <a:buChar char="•"/>
            </a:pPr>
            <a:endParaRPr lang="en-US" sz="5200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marL="857250" indent="-857250" algn="l" rtl="0" fontAlgn="base">
              <a:buFont typeface="Arial" panose="020B0604020202020204" pitchFamily="34" charset="0"/>
              <a:buChar char="•"/>
            </a:pPr>
            <a:endParaRPr lang="en-US" sz="5200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marL="857250" indent="-857250" algn="l" rtl="0" fontAlgn="base">
              <a:buFont typeface="Arial" panose="020B0604020202020204" pitchFamily="34" charset="0"/>
              <a:buChar char="•"/>
            </a:pPr>
            <a:endParaRPr lang="en-US" sz="5200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marL="857250" indent="-857250" algn="l" rtl="0" fontAlgn="base">
              <a:buFont typeface="Arial" panose="020B0604020202020204" pitchFamily="34" charset="0"/>
              <a:buChar char="•"/>
            </a:pPr>
            <a:endParaRPr lang="en-US" sz="5200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marL="857250" indent="-857250" algn="l" rtl="0" fontAlgn="base">
              <a:buFont typeface="Arial" panose="020B0604020202020204" pitchFamily="34" charset="0"/>
              <a:buChar char="•"/>
            </a:pPr>
            <a:endParaRPr lang="en-US" sz="5200" dirty="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5" name="Picture 2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5FDADF0C-6A42-7D98-4308-930B380183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9892" y="18144753"/>
            <a:ext cx="8621486" cy="8222905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165925FE-2F71-3465-7472-671ECA22E23B}"/>
              </a:ext>
            </a:extLst>
          </p:cNvPr>
          <p:cNvSpPr txBox="1"/>
          <p:nvPr/>
        </p:nvSpPr>
        <p:spPr>
          <a:xfrm>
            <a:off x="11706773" y="26893111"/>
            <a:ext cx="344778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Outlook: oluwanifemi.oladoye@uleth.ca   |   LinkedIn: Oluwanifemi Oladoye</a:t>
            </a:r>
            <a:endParaRPr lang="en-US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270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5878AA17DD4C459B743E52D65277E3" ma:contentTypeVersion="12" ma:contentTypeDescription="Create a new document." ma:contentTypeScope="" ma:versionID="957430bd21f52b4a8df340d7feac3484">
  <xsd:schema xmlns:xsd="http://www.w3.org/2001/XMLSchema" xmlns:xs="http://www.w3.org/2001/XMLSchema" xmlns:p="http://schemas.microsoft.com/office/2006/metadata/properties" xmlns:ns2="8d7e640e-ec6a-4d05-b2ce-2608bd9490c0" xmlns:ns3="07360fdf-9a14-411d-81cf-055580dfc599" targetNamespace="http://schemas.microsoft.com/office/2006/metadata/properties" ma:root="true" ma:fieldsID="19b6b9a6a0353c277c0d8a1cd0725dea" ns2:_="" ns3:_="">
    <xsd:import namespace="8d7e640e-ec6a-4d05-b2ce-2608bd9490c0"/>
    <xsd:import namespace="07360fdf-9a14-411d-81cf-055580dfc5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7e640e-ec6a-4d05-b2ce-2608bd9490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5068081-dbbd-47ea-9070-e0c65d2a8f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360fdf-9a14-411d-81cf-055580dfc59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f6317436-b17f-4cfa-a2a9-99875846f4ae}" ma:internalName="TaxCatchAll" ma:showField="CatchAllData" ma:web="07360fdf-9a14-411d-81cf-055580dfc5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d7e640e-ec6a-4d05-b2ce-2608bd9490c0">
      <Terms xmlns="http://schemas.microsoft.com/office/infopath/2007/PartnerControls"/>
    </lcf76f155ced4ddcb4097134ff3c332f>
    <TaxCatchAll xmlns="07360fdf-9a14-411d-81cf-055580dfc599" xsi:nil="true"/>
  </documentManagement>
</p:properties>
</file>

<file path=customXml/itemProps1.xml><?xml version="1.0" encoding="utf-8"?>
<ds:datastoreItem xmlns:ds="http://schemas.openxmlformats.org/officeDocument/2006/customXml" ds:itemID="{AAECA0D0-17FD-40EC-AD0A-10AD1F03A8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3E4488-E926-4995-85DD-1B6F969AE22A}"/>
</file>

<file path=customXml/itemProps3.xml><?xml version="1.0" encoding="utf-8"?>
<ds:datastoreItem xmlns:ds="http://schemas.openxmlformats.org/officeDocument/2006/customXml" ds:itemID="{E31F4F78-A5BF-4509-86AB-BBFC3D1289E7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6f802ddf-6eaf-4431-9da9-8321ea452cb7"/>
    <ds:schemaRef ds:uri="18ade972-a84f-4675-92d9-e0cec45b9e3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886</TotalTime>
  <Words>359</Words>
  <Application>Microsoft Office PowerPoint</Application>
  <PresentationFormat>Custom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Perry Stein</cp:lastModifiedBy>
  <cp:revision>3</cp:revision>
  <dcterms:created xsi:type="dcterms:W3CDTF">2023-11-11T18:53:54Z</dcterms:created>
  <dcterms:modified xsi:type="dcterms:W3CDTF">2024-04-03T17:20:43Z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0x0101008A5878AA17DD4C459B743E52D65277E3</vt:lpwstr>
  </property>
  <property fmtid="{D5CDD505-2E9C-101B-9397-08002B2CF9AE}" pid="3" name="MediaServiceImageTags">
    <vt:lpwstr/>
  </property>
  <property fmtid="{D5CDD505-2E9C-101B-9397-08002B2CF9AE}" pid="4" name="Order">
    <vt:r8>5000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